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Helvetica World" panose="020B0604020202020204" charset="-128"/>
      <p:regular r:id="rId37"/>
    </p:embeddedFont>
    <p:embeddedFont>
      <p:font typeface="Helvetica World Bold" panose="020B0604020202020204" charset="-128"/>
      <p:regular r:id="rId38"/>
    </p:embeddedFont>
    <p:embeddedFont>
      <p:font typeface="Helvetica World Italics" panose="020B0604020202020204" charset="-128"/>
      <p:regular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Canva Sans Bold Italics" panose="020B0604020202020204" charset="0"/>
      <p:regular r:id="rId42"/>
    </p:embeddedFont>
    <p:embeddedFont>
      <p:font typeface="Canva Sans Italic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36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2.jpe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unawaytraveller.com/avoid-flair-airlines/" TargetMode="External"/><Relationship Id="rId2" Type="http://schemas.openxmlformats.org/officeDocument/2006/relationships/hyperlink" Target="https://www.skyscanner.ca/tips-and-inspiration/gen-z-travel-statist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bc.ca/news/politics/flair-worst-airline-complaints-1.686389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5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4.png"/><Relationship Id="rId5" Type="http://schemas.openxmlformats.org/officeDocument/2006/relationships/image" Target="../media/image38.svg"/><Relationship Id="rId10" Type="http://schemas.openxmlformats.org/officeDocument/2006/relationships/image" Target="../media/image27.svg"/><Relationship Id="rId4" Type="http://schemas.openxmlformats.org/officeDocument/2006/relationships/image" Target="../media/image37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500" y="-114533"/>
            <a:ext cx="16954500" cy="6729952"/>
          </a:xfrm>
          <a:custGeom>
            <a:avLst/>
            <a:gdLst/>
            <a:ahLst/>
            <a:cxnLst/>
            <a:rect l="l" t="t" r="r" b="b"/>
            <a:pathLst>
              <a:path w="16954500" h="6729952">
                <a:moveTo>
                  <a:pt x="0" y="0"/>
                </a:moveTo>
                <a:lnTo>
                  <a:pt x="16954500" y="0"/>
                </a:lnTo>
                <a:lnTo>
                  <a:pt x="16954500" y="6729952"/>
                </a:lnTo>
                <a:lnTo>
                  <a:pt x="0" y="672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5" t="-45336" r="-13194" b="-4748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268871" y="6452035"/>
            <a:ext cx="26530841" cy="3966323"/>
            <a:chOff x="0" y="0"/>
            <a:chExt cx="6987547" cy="1044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7546" cy="1044628"/>
            </a:xfrm>
            <a:custGeom>
              <a:avLst/>
              <a:gdLst/>
              <a:ahLst/>
              <a:cxnLst/>
              <a:rect l="l" t="t" r="r" b="b"/>
              <a:pathLst>
                <a:path w="6987546" h="1044628">
                  <a:moveTo>
                    <a:pt x="0" y="0"/>
                  </a:moveTo>
                  <a:lnTo>
                    <a:pt x="6987546" y="0"/>
                  </a:lnTo>
                  <a:lnTo>
                    <a:pt x="6987546" y="1044628"/>
                  </a:lnTo>
                  <a:lnTo>
                    <a:pt x="0" y="104462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6987547" cy="107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78861" y="-114533"/>
            <a:ext cx="2756441" cy="10401533"/>
            <a:chOff x="0" y="0"/>
            <a:chExt cx="725976" cy="27394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5976" cy="2739498"/>
            </a:xfrm>
            <a:custGeom>
              <a:avLst/>
              <a:gdLst/>
              <a:ahLst/>
              <a:cxnLst/>
              <a:rect l="l" t="t" r="r" b="b"/>
              <a:pathLst>
                <a:path w="725976" h="2739498">
                  <a:moveTo>
                    <a:pt x="0" y="0"/>
                  </a:moveTo>
                  <a:lnTo>
                    <a:pt x="725976" y="0"/>
                  </a:lnTo>
                  <a:lnTo>
                    <a:pt x="725976" y="2739498"/>
                  </a:lnTo>
                  <a:lnTo>
                    <a:pt x="0" y="273949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25976" cy="2768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35256" y="7117781"/>
            <a:ext cx="11094021" cy="116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0"/>
              </a:lnSpc>
            </a:pPr>
            <a:r>
              <a:rPr lang="en-US" sz="615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Taking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4301329" y="6493295"/>
            <a:ext cx="5044757" cy="2273010"/>
          </a:xfrm>
          <a:custGeom>
            <a:avLst/>
            <a:gdLst/>
            <a:ahLst/>
            <a:cxnLst/>
            <a:rect l="l" t="t" r="r" b="b"/>
            <a:pathLst>
              <a:path w="5044757" h="2273010">
                <a:moveTo>
                  <a:pt x="0" y="0"/>
                </a:moveTo>
                <a:lnTo>
                  <a:pt x="5044757" y="0"/>
                </a:lnTo>
                <a:lnTo>
                  <a:pt x="5044757" y="2273011"/>
                </a:lnTo>
                <a:lnTo>
                  <a:pt x="0" y="2273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347" t="-23633" r="-45242" b="-570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13773986" y="6928420"/>
            <a:ext cx="1830479" cy="1837886"/>
            <a:chOff x="0" y="0"/>
            <a:chExt cx="812800" cy="8160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6089"/>
            </a:xfrm>
            <a:custGeom>
              <a:avLst/>
              <a:gdLst/>
              <a:ahLst/>
              <a:cxnLst/>
              <a:rect l="l" t="t" r="r" b="b"/>
              <a:pathLst>
                <a:path w="812800" h="816089">
                  <a:moveTo>
                    <a:pt x="406400" y="0"/>
                  </a:moveTo>
                  <a:cubicBezTo>
                    <a:pt x="181951" y="0"/>
                    <a:pt x="0" y="182688"/>
                    <a:pt x="0" y="408044"/>
                  </a:cubicBezTo>
                  <a:cubicBezTo>
                    <a:pt x="0" y="633401"/>
                    <a:pt x="181951" y="816089"/>
                    <a:pt x="406400" y="816089"/>
                  </a:cubicBezTo>
                  <a:cubicBezTo>
                    <a:pt x="630849" y="816089"/>
                    <a:pt x="812800" y="633401"/>
                    <a:pt x="812800" y="408044"/>
                  </a:cubicBezTo>
                  <a:cubicBezTo>
                    <a:pt x="812800" y="18268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8EF08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408"/>
              <a:ext cx="660400" cy="701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61640" y="6953379"/>
            <a:ext cx="1830479" cy="183047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8EF08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42615" y="7111392"/>
            <a:ext cx="1471942" cy="14719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43546" b="-6547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89236" y="6953379"/>
            <a:ext cx="1830479" cy="183047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8EF08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135256" y="8715768"/>
            <a:ext cx="9369287" cy="45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National Strategy Case Competition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80881" y="8776042"/>
            <a:ext cx="1203477" cy="290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Member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25799" y="8827301"/>
            <a:ext cx="1203478" cy="290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altLang="zh-CN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ember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538042" y="8776042"/>
            <a:ext cx="481087" cy="34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641" y="-1498780"/>
            <a:ext cx="18415281" cy="11785780"/>
          </a:xfrm>
          <a:custGeom>
            <a:avLst/>
            <a:gdLst/>
            <a:ahLst/>
            <a:cxnLst/>
            <a:rect l="l" t="t" r="r" b="b"/>
            <a:pathLst>
              <a:path w="18415281" h="11785780">
                <a:moveTo>
                  <a:pt x="0" y="0"/>
                </a:moveTo>
                <a:lnTo>
                  <a:pt x="18415282" y="0"/>
                </a:lnTo>
                <a:lnTo>
                  <a:pt x="18415282" y="11785780"/>
                </a:lnTo>
                <a:lnTo>
                  <a:pt x="0" y="1178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477500"/>
            <a:chOff x="0" y="0"/>
            <a:chExt cx="4816593" cy="27595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59506"/>
            </a:xfrm>
            <a:custGeom>
              <a:avLst/>
              <a:gdLst/>
              <a:ahLst/>
              <a:cxnLst/>
              <a:rect l="l" t="t" r="r" b="b"/>
              <a:pathLst>
                <a:path w="4816592" h="2759506">
                  <a:moveTo>
                    <a:pt x="0" y="0"/>
                  </a:moveTo>
                  <a:lnTo>
                    <a:pt x="4816592" y="0"/>
                  </a:lnTo>
                  <a:lnTo>
                    <a:pt x="4816592" y="2759506"/>
                  </a:lnTo>
                  <a:lnTo>
                    <a:pt x="0" y="275950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5000"/>
                  </a:srgbClr>
                </a:gs>
                <a:gs pos="100000">
                  <a:srgbClr val="737373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8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38625" y="4681541"/>
            <a:ext cx="9810750" cy="1701890"/>
            <a:chOff x="0" y="0"/>
            <a:chExt cx="13081000" cy="22691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081000" cy="2269187"/>
              <a:chOff x="0" y="0"/>
              <a:chExt cx="2583901" cy="4482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83901" cy="448234"/>
              </a:xfrm>
              <a:custGeom>
                <a:avLst/>
                <a:gdLst/>
                <a:ahLst/>
                <a:cxnLst/>
                <a:rect l="l" t="t" r="r" b="b"/>
                <a:pathLst>
                  <a:path w="2583901" h="448234">
                    <a:moveTo>
                      <a:pt x="15783" y="0"/>
                    </a:moveTo>
                    <a:lnTo>
                      <a:pt x="2568119" y="0"/>
                    </a:lnTo>
                    <a:cubicBezTo>
                      <a:pt x="2576835" y="0"/>
                      <a:pt x="2583901" y="7066"/>
                      <a:pt x="2583901" y="15783"/>
                    </a:cubicBezTo>
                    <a:lnTo>
                      <a:pt x="2583901" y="432452"/>
                    </a:lnTo>
                    <a:cubicBezTo>
                      <a:pt x="2583901" y="441168"/>
                      <a:pt x="2576835" y="448234"/>
                      <a:pt x="2568119" y="448234"/>
                    </a:cubicBezTo>
                    <a:lnTo>
                      <a:pt x="15783" y="448234"/>
                    </a:lnTo>
                    <a:cubicBezTo>
                      <a:pt x="7066" y="448234"/>
                      <a:pt x="0" y="441168"/>
                      <a:pt x="0" y="432452"/>
                    </a:cubicBezTo>
                    <a:lnTo>
                      <a:pt x="0" y="15783"/>
                    </a:lnTo>
                    <a:cubicBezTo>
                      <a:pt x="0" y="7066"/>
                      <a:pt x="7066" y="0"/>
                      <a:pt x="15783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2583901" cy="4768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260240" y="1778866"/>
              <a:ext cx="1234717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73583" y="198220"/>
              <a:ext cx="12133833" cy="132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Strategic Recommendation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35375" y="1124511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Enhancement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237230"/>
            <a:ext cx="3897863" cy="790824"/>
            <a:chOff x="0" y="0"/>
            <a:chExt cx="5197151" cy="1054432"/>
          </a:xfrm>
        </p:grpSpPr>
        <p:grpSp>
          <p:nvGrpSpPr>
            <p:cNvPr id="9" name="Group 9"/>
            <p:cNvGrpSpPr/>
            <p:nvPr/>
          </p:nvGrpSpPr>
          <p:grpSpPr>
            <a:xfrm>
              <a:off x="749586" y="110086"/>
              <a:ext cx="4447564" cy="881703"/>
              <a:chOff x="0" y="0"/>
              <a:chExt cx="878531" cy="1741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8531" cy="174164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74164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50954"/>
                    </a:lnTo>
                    <a:cubicBezTo>
                      <a:pt x="878531" y="163772"/>
                      <a:pt x="868140" y="174164"/>
                      <a:pt x="855322" y="174164"/>
                    </a:cubicBezTo>
                    <a:lnTo>
                      <a:pt x="23209" y="174164"/>
                    </a:lnTo>
                    <a:cubicBezTo>
                      <a:pt x="17054" y="174164"/>
                      <a:pt x="11151" y="171718"/>
                      <a:pt x="6798" y="167366"/>
                    </a:cubicBezTo>
                    <a:cubicBezTo>
                      <a:pt x="2445" y="163013"/>
                      <a:pt x="0" y="157110"/>
                      <a:pt x="0" y="150954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78531" cy="202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Uniform branding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028700" y="5507465"/>
            <a:ext cx="3897863" cy="790824"/>
            <a:chOff x="0" y="0"/>
            <a:chExt cx="5197151" cy="1054432"/>
          </a:xfrm>
        </p:grpSpPr>
        <p:grpSp>
          <p:nvGrpSpPr>
            <p:cNvPr id="16" name="Group 16"/>
            <p:cNvGrpSpPr/>
            <p:nvPr/>
          </p:nvGrpSpPr>
          <p:grpSpPr>
            <a:xfrm>
              <a:off x="749586" y="73597"/>
              <a:ext cx="4447564" cy="932638"/>
              <a:chOff x="0" y="0"/>
              <a:chExt cx="878531" cy="18422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78531" cy="184225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84225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61015"/>
                    </a:lnTo>
                    <a:cubicBezTo>
                      <a:pt x="878531" y="173834"/>
                      <a:pt x="868140" y="184225"/>
                      <a:pt x="855322" y="184225"/>
                    </a:cubicBezTo>
                    <a:lnTo>
                      <a:pt x="23209" y="184225"/>
                    </a:lnTo>
                    <a:cubicBezTo>
                      <a:pt x="17054" y="184225"/>
                      <a:pt x="11151" y="181780"/>
                      <a:pt x="6798" y="177427"/>
                    </a:cubicBezTo>
                    <a:cubicBezTo>
                      <a:pt x="2445" y="173074"/>
                      <a:pt x="0" y="167171"/>
                      <a:pt x="0" y="161015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78531" cy="2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FWD Information Display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7015427" y="2746087"/>
            <a:ext cx="4000638" cy="790824"/>
            <a:chOff x="0" y="0"/>
            <a:chExt cx="5334184" cy="1054432"/>
          </a:xfrm>
        </p:grpSpPr>
        <p:grpSp>
          <p:nvGrpSpPr>
            <p:cNvPr id="23" name="Group 23"/>
            <p:cNvGrpSpPr/>
            <p:nvPr/>
          </p:nvGrpSpPr>
          <p:grpSpPr>
            <a:xfrm>
              <a:off x="342012" y="45857"/>
              <a:ext cx="4992171" cy="962718"/>
              <a:chOff x="0" y="0"/>
              <a:chExt cx="986108" cy="19016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86108" cy="190166"/>
              </a:xfrm>
              <a:custGeom>
                <a:avLst/>
                <a:gdLst/>
                <a:ahLst/>
                <a:cxnLst/>
                <a:rect l="l" t="t" r="r" b="b"/>
                <a:pathLst>
                  <a:path w="986108" h="190166">
                    <a:moveTo>
                      <a:pt x="20677" y="0"/>
                    </a:moveTo>
                    <a:lnTo>
                      <a:pt x="965430" y="0"/>
                    </a:lnTo>
                    <a:cubicBezTo>
                      <a:pt x="976850" y="0"/>
                      <a:pt x="986108" y="9258"/>
                      <a:pt x="986108" y="20677"/>
                    </a:cubicBezTo>
                    <a:lnTo>
                      <a:pt x="986108" y="169489"/>
                    </a:lnTo>
                    <a:cubicBezTo>
                      <a:pt x="986108" y="180909"/>
                      <a:pt x="976850" y="190166"/>
                      <a:pt x="965430" y="190166"/>
                    </a:cubicBezTo>
                    <a:lnTo>
                      <a:pt x="20677" y="190166"/>
                    </a:lnTo>
                    <a:cubicBezTo>
                      <a:pt x="9258" y="190166"/>
                      <a:pt x="0" y="180909"/>
                      <a:pt x="0" y="169489"/>
                    </a:cubicBezTo>
                    <a:lnTo>
                      <a:pt x="0" y="20677"/>
                    </a:lnTo>
                    <a:cubicBezTo>
                      <a:pt x="0" y="9258"/>
                      <a:pt x="9258" y="0"/>
                      <a:pt x="2067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986108" cy="218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Content improvement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4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7015427" y="4209298"/>
            <a:ext cx="4000638" cy="790824"/>
            <a:chOff x="0" y="0"/>
            <a:chExt cx="5334184" cy="1054432"/>
          </a:xfrm>
        </p:grpSpPr>
        <p:grpSp>
          <p:nvGrpSpPr>
            <p:cNvPr id="30" name="Group 30"/>
            <p:cNvGrpSpPr/>
            <p:nvPr/>
          </p:nvGrpSpPr>
          <p:grpSpPr>
            <a:xfrm>
              <a:off x="792479" y="57428"/>
              <a:ext cx="4541705" cy="939576"/>
              <a:chOff x="0" y="0"/>
              <a:chExt cx="897127" cy="18559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97127" cy="185595"/>
              </a:xfrm>
              <a:custGeom>
                <a:avLst/>
                <a:gdLst/>
                <a:ahLst/>
                <a:cxnLst/>
                <a:rect l="l" t="t" r="r" b="b"/>
                <a:pathLst>
                  <a:path w="897127" h="185595">
                    <a:moveTo>
                      <a:pt x="22728" y="0"/>
                    </a:moveTo>
                    <a:lnTo>
                      <a:pt x="874399" y="0"/>
                    </a:lnTo>
                    <a:cubicBezTo>
                      <a:pt x="880426" y="0"/>
                      <a:pt x="886208" y="2395"/>
                      <a:pt x="890470" y="6657"/>
                    </a:cubicBezTo>
                    <a:cubicBezTo>
                      <a:pt x="894732" y="10919"/>
                      <a:pt x="897127" y="16700"/>
                      <a:pt x="897127" y="22728"/>
                    </a:cubicBezTo>
                    <a:lnTo>
                      <a:pt x="897127" y="162867"/>
                    </a:lnTo>
                    <a:cubicBezTo>
                      <a:pt x="897127" y="175419"/>
                      <a:pt x="886951" y="185595"/>
                      <a:pt x="874399" y="185595"/>
                    </a:cubicBezTo>
                    <a:lnTo>
                      <a:pt x="22728" y="185595"/>
                    </a:lnTo>
                    <a:cubicBezTo>
                      <a:pt x="16700" y="185595"/>
                      <a:pt x="10919" y="183201"/>
                      <a:pt x="6657" y="178938"/>
                    </a:cubicBezTo>
                    <a:cubicBezTo>
                      <a:pt x="2395" y="174676"/>
                      <a:pt x="0" y="168895"/>
                      <a:pt x="0" y="162867"/>
                    </a:cubicBezTo>
                    <a:lnTo>
                      <a:pt x="0" y="22728"/>
                    </a:lnTo>
                    <a:cubicBezTo>
                      <a:pt x="0" y="16700"/>
                      <a:pt x="2395" y="10919"/>
                      <a:pt x="6657" y="6657"/>
                    </a:cubicBezTo>
                    <a:cubicBezTo>
                      <a:pt x="10919" y="2395"/>
                      <a:pt x="16700" y="0"/>
                      <a:pt x="2272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897127" cy="214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Key Opinion Leader (KOL)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8EF08D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</a:t>
                </a: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028700" y="2746087"/>
            <a:ext cx="3878813" cy="790824"/>
            <a:chOff x="0" y="0"/>
            <a:chExt cx="5171751" cy="1054432"/>
          </a:xfrm>
        </p:grpSpPr>
        <p:grpSp>
          <p:nvGrpSpPr>
            <p:cNvPr id="37" name="Group 37"/>
            <p:cNvGrpSpPr/>
            <p:nvPr/>
          </p:nvGrpSpPr>
          <p:grpSpPr>
            <a:xfrm>
              <a:off x="724186" y="52660"/>
              <a:ext cx="4447564" cy="989072"/>
              <a:chOff x="0" y="0"/>
              <a:chExt cx="878531" cy="19537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78531" cy="195372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95372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72163"/>
                    </a:lnTo>
                    <a:cubicBezTo>
                      <a:pt x="878531" y="178318"/>
                      <a:pt x="876086" y="184222"/>
                      <a:pt x="871733" y="188574"/>
                    </a:cubicBezTo>
                    <a:cubicBezTo>
                      <a:pt x="867381" y="192927"/>
                      <a:pt x="861477" y="195372"/>
                      <a:pt x="855322" y="195372"/>
                    </a:cubicBezTo>
                    <a:lnTo>
                      <a:pt x="23209" y="195372"/>
                    </a:lnTo>
                    <a:cubicBezTo>
                      <a:pt x="10391" y="195372"/>
                      <a:pt x="0" y="184981"/>
                      <a:pt x="0" y="172163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878531" cy="2239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FWD Paid Advertisement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8EF08D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13597624" y="423584"/>
            <a:ext cx="4362141" cy="8834716"/>
            <a:chOff x="0" y="0"/>
            <a:chExt cx="5816188" cy="11779621"/>
          </a:xfrm>
        </p:grpSpPr>
        <p:sp>
          <p:nvSpPr>
            <p:cNvPr id="44" name="Freeform 44"/>
            <p:cNvSpPr/>
            <p:nvPr/>
          </p:nvSpPr>
          <p:spPr>
            <a:xfrm>
              <a:off x="434341" y="570204"/>
              <a:ext cx="5175994" cy="3599644"/>
            </a:xfrm>
            <a:custGeom>
              <a:avLst/>
              <a:gdLst/>
              <a:ahLst/>
              <a:cxnLst/>
              <a:rect l="l" t="t" r="r" b="b"/>
              <a:pathLst>
                <a:path w="5175994" h="3599644">
                  <a:moveTo>
                    <a:pt x="0" y="0"/>
                  </a:moveTo>
                  <a:lnTo>
                    <a:pt x="5175994" y="0"/>
                  </a:lnTo>
                  <a:lnTo>
                    <a:pt x="5175994" y="3599644"/>
                  </a:lnTo>
                  <a:lnTo>
                    <a:pt x="0" y="359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0672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434341" y="5652477"/>
              <a:ext cx="4916282" cy="604064"/>
            </a:xfrm>
            <a:custGeom>
              <a:avLst/>
              <a:gdLst/>
              <a:ahLst/>
              <a:cxnLst/>
              <a:rect l="l" t="t" r="r" b="b"/>
              <a:pathLst>
                <a:path w="4916282" h="604064">
                  <a:moveTo>
                    <a:pt x="0" y="0"/>
                  </a:moveTo>
                  <a:lnTo>
                    <a:pt x="4916282" y="0"/>
                  </a:lnTo>
                  <a:lnTo>
                    <a:pt x="4916282" y="604064"/>
                  </a:lnTo>
                  <a:lnTo>
                    <a:pt x="0" y="604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4760" b="-3153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434341" y="6302761"/>
              <a:ext cx="4916282" cy="591597"/>
            </a:xfrm>
            <a:custGeom>
              <a:avLst/>
              <a:gdLst/>
              <a:ahLst/>
              <a:cxnLst/>
              <a:rect l="l" t="t" r="r" b="b"/>
              <a:pathLst>
                <a:path w="4916282" h="591597">
                  <a:moveTo>
                    <a:pt x="0" y="0"/>
                  </a:moveTo>
                  <a:lnTo>
                    <a:pt x="4916282" y="0"/>
                  </a:lnTo>
                  <a:lnTo>
                    <a:pt x="4916282" y="591596"/>
                  </a:lnTo>
                  <a:lnTo>
                    <a:pt x="0" y="59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92615" b="-2107"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300143" y="6894357"/>
              <a:ext cx="1888616" cy="2425113"/>
              <a:chOff x="0" y="0"/>
              <a:chExt cx="4524873" cy="58102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976726" y="6894357"/>
              <a:ext cx="1888616" cy="2425113"/>
              <a:chOff x="0" y="0"/>
              <a:chExt cx="4524873" cy="581025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44672" y="6894357"/>
              <a:ext cx="1888616" cy="2425113"/>
              <a:chOff x="0" y="0"/>
              <a:chExt cx="4524873" cy="581025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00143" y="9137548"/>
              <a:ext cx="1888616" cy="2425113"/>
              <a:chOff x="0" y="0"/>
              <a:chExt cx="4524873" cy="581025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1976726" y="9137548"/>
              <a:ext cx="1888616" cy="2425113"/>
              <a:chOff x="0" y="0"/>
              <a:chExt cx="4524873" cy="581025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644672" y="9137548"/>
              <a:ext cx="1888616" cy="2425113"/>
              <a:chOff x="0" y="0"/>
              <a:chExt cx="4524873" cy="581025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811053" y="4241915"/>
              <a:ext cx="866796" cy="866796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997683" y="4241915"/>
              <a:ext cx="866796" cy="866796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3262111" y="4241915"/>
              <a:ext cx="866796" cy="866796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68" name="Freeform 68"/>
            <p:cNvSpPr/>
            <p:nvPr/>
          </p:nvSpPr>
          <p:spPr>
            <a:xfrm>
              <a:off x="2215477" y="4410559"/>
              <a:ext cx="431208" cy="529508"/>
            </a:xfrm>
            <a:custGeom>
              <a:avLst/>
              <a:gdLst/>
              <a:ahLst/>
              <a:cxnLst/>
              <a:rect l="l" t="t" r="r" b="b"/>
              <a:pathLst>
                <a:path w="431208" h="529508">
                  <a:moveTo>
                    <a:pt x="0" y="0"/>
                  </a:moveTo>
                  <a:lnTo>
                    <a:pt x="431208" y="0"/>
                  </a:lnTo>
                  <a:lnTo>
                    <a:pt x="431208" y="529507"/>
                  </a:lnTo>
                  <a:lnTo>
                    <a:pt x="0" y="52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811053" y="4374322"/>
              <a:ext cx="866796" cy="734388"/>
            </a:xfrm>
            <a:custGeom>
              <a:avLst/>
              <a:gdLst/>
              <a:ahLst/>
              <a:cxnLst/>
              <a:rect l="l" t="t" r="r" b="b"/>
              <a:pathLst>
                <a:path w="866796" h="734388">
                  <a:moveTo>
                    <a:pt x="0" y="0"/>
                  </a:moveTo>
                  <a:lnTo>
                    <a:pt x="866796" y="0"/>
                  </a:lnTo>
                  <a:lnTo>
                    <a:pt x="866796" y="734388"/>
                  </a:lnTo>
                  <a:lnTo>
                    <a:pt x="0" y="73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1669" r="-5166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3425312" y="4466558"/>
              <a:ext cx="574302" cy="453814"/>
            </a:xfrm>
            <a:custGeom>
              <a:avLst/>
              <a:gdLst/>
              <a:ahLst/>
              <a:cxnLst/>
              <a:rect l="l" t="t" r="r" b="b"/>
              <a:pathLst>
                <a:path w="574302" h="453814">
                  <a:moveTo>
                    <a:pt x="0" y="0"/>
                  </a:moveTo>
                  <a:lnTo>
                    <a:pt x="574302" y="0"/>
                  </a:lnTo>
                  <a:lnTo>
                    <a:pt x="574302" y="453814"/>
                  </a:lnTo>
                  <a:lnTo>
                    <a:pt x="0" y="45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1" name="Freeform 71"/>
            <p:cNvSpPr/>
            <p:nvPr/>
          </p:nvSpPr>
          <p:spPr>
            <a:xfrm>
              <a:off x="0" y="0"/>
              <a:ext cx="5816188" cy="11779621"/>
            </a:xfrm>
            <a:custGeom>
              <a:avLst/>
              <a:gdLst/>
              <a:ahLst/>
              <a:cxnLst/>
              <a:rect l="l" t="t" r="r" b="b"/>
              <a:pathLst>
                <a:path w="5816188" h="11779621">
                  <a:moveTo>
                    <a:pt x="0" y="0"/>
                  </a:moveTo>
                  <a:lnTo>
                    <a:pt x="5816188" y="0"/>
                  </a:lnTo>
                  <a:lnTo>
                    <a:pt x="5816188" y="11779621"/>
                  </a:lnTo>
                  <a:lnTo>
                    <a:pt x="0" y="11779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29505" y="5236749"/>
              <a:ext cx="429891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FWD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850777" y="5236749"/>
              <a:ext cx="1160608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Destinations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3391404" y="5236749"/>
              <a:ext cx="608210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Promo</a:t>
              </a:r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84545" y="2223823"/>
            <a:ext cx="9148078" cy="2190103"/>
            <a:chOff x="0" y="0"/>
            <a:chExt cx="2409370" cy="5768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9370" cy="576817"/>
            </a:xfrm>
            <a:custGeom>
              <a:avLst/>
              <a:gdLst/>
              <a:ahLst/>
              <a:cxnLst/>
              <a:rect l="l" t="t" r="r" b="b"/>
              <a:pathLst>
                <a:path w="2409370" h="576817">
                  <a:moveTo>
                    <a:pt x="43161" y="0"/>
                  </a:moveTo>
                  <a:lnTo>
                    <a:pt x="2366210" y="0"/>
                  </a:lnTo>
                  <a:cubicBezTo>
                    <a:pt x="2377657" y="0"/>
                    <a:pt x="2388635" y="4547"/>
                    <a:pt x="2396729" y="12641"/>
                  </a:cubicBezTo>
                  <a:cubicBezTo>
                    <a:pt x="2404823" y="20736"/>
                    <a:pt x="2409370" y="31714"/>
                    <a:pt x="2409370" y="43161"/>
                  </a:cubicBezTo>
                  <a:lnTo>
                    <a:pt x="2409370" y="533657"/>
                  </a:lnTo>
                  <a:cubicBezTo>
                    <a:pt x="2409370" y="545104"/>
                    <a:pt x="2404823" y="556082"/>
                    <a:pt x="2396729" y="564176"/>
                  </a:cubicBezTo>
                  <a:cubicBezTo>
                    <a:pt x="2388635" y="572270"/>
                    <a:pt x="2377657" y="576817"/>
                    <a:pt x="2366210" y="576817"/>
                  </a:cubicBezTo>
                  <a:lnTo>
                    <a:pt x="43161" y="576817"/>
                  </a:lnTo>
                  <a:cubicBezTo>
                    <a:pt x="19324" y="576817"/>
                    <a:pt x="0" y="557494"/>
                    <a:pt x="0" y="533657"/>
                  </a:cubicBezTo>
                  <a:lnTo>
                    <a:pt x="0" y="43161"/>
                  </a:lnTo>
                  <a:cubicBezTo>
                    <a:pt x="0" y="31714"/>
                    <a:pt x="4547" y="20736"/>
                    <a:pt x="12641" y="12641"/>
                  </a:cubicBezTo>
                  <a:cubicBezTo>
                    <a:pt x="20736" y="4547"/>
                    <a:pt x="31714" y="0"/>
                    <a:pt x="43161" y="0"/>
                  </a:cubicBezTo>
                  <a:close/>
                </a:path>
              </a:pathLst>
            </a:custGeom>
            <a:solidFill>
              <a:srgbClr val="23232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409370" cy="605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21041" y="2499352"/>
            <a:ext cx="11094021" cy="2168439"/>
            <a:chOff x="0" y="0"/>
            <a:chExt cx="14792029" cy="2891251"/>
          </a:xfrm>
        </p:grpSpPr>
        <p:sp>
          <p:nvSpPr>
            <p:cNvPr id="9" name="TextBox 9"/>
            <p:cNvSpPr txBox="1"/>
            <p:nvPr/>
          </p:nvSpPr>
          <p:spPr>
            <a:xfrm>
              <a:off x="0" y="714266"/>
              <a:ext cx="14792029" cy="1383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20"/>
                </a:lnSpc>
              </a:pPr>
              <a:endParaRPr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32307" y="257621"/>
              <a:ext cx="9362633" cy="2572152"/>
            </a:xfrm>
            <a:custGeom>
              <a:avLst/>
              <a:gdLst/>
              <a:ahLst/>
              <a:cxnLst/>
              <a:rect l="l" t="t" r="r" b="b"/>
              <a:pathLst>
                <a:path w="9362633" h="2572152">
                  <a:moveTo>
                    <a:pt x="0" y="0"/>
                  </a:moveTo>
                  <a:lnTo>
                    <a:pt x="9362633" y="0"/>
                  </a:lnTo>
                  <a:lnTo>
                    <a:pt x="9362633" y="2572152"/>
                  </a:lnTo>
                  <a:lnTo>
                    <a:pt x="0" y="257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97" t="-57949" r="-38319" b="-5495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68946" y="4667790"/>
            <a:ext cx="8979275" cy="4587809"/>
          </a:xfrm>
          <a:custGeom>
            <a:avLst/>
            <a:gdLst/>
            <a:ahLst/>
            <a:cxnLst/>
            <a:rect l="l" t="t" r="r" b="b"/>
            <a:pathLst>
              <a:path w="8979275" h="4587809">
                <a:moveTo>
                  <a:pt x="0" y="0"/>
                </a:moveTo>
                <a:lnTo>
                  <a:pt x="8979276" y="0"/>
                </a:lnTo>
                <a:lnTo>
                  <a:pt x="8979276" y="4587809"/>
                </a:lnTo>
                <a:lnTo>
                  <a:pt x="0" y="4587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52" b="-594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2548844" y="3290294"/>
            <a:ext cx="4776537" cy="5970671"/>
          </a:xfrm>
          <a:custGeom>
            <a:avLst/>
            <a:gdLst/>
            <a:ahLst/>
            <a:cxnLst/>
            <a:rect l="l" t="t" r="r" b="b"/>
            <a:pathLst>
              <a:path w="4776537" h="5970671">
                <a:moveTo>
                  <a:pt x="0" y="0"/>
                </a:moveTo>
                <a:lnTo>
                  <a:pt x="4776537" y="0"/>
                </a:lnTo>
                <a:lnTo>
                  <a:pt x="4776537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904044" y="3347138"/>
            <a:ext cx="1028230" cy="2357533"/>
            <a:chOff x="0" y="0"/>
            <a:chExt cx="1370973" cy="314337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70973" cy="3143378"/>
              <a:chOff x="0" y="0"/>
              <a:chExt cx="270809" cy="6209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0809" cy="620914"/>
              </a:xfrm>
              <a:custGeom>
                <a:avLst/>
                <a:gdLst/>
                <a:ahLst/>
                <a:cxnLst/>
                <a:rect l="l" t="t" r="r" b="b"/>
                <a:pathLst>
                  <a:path w="270809" h="620914">
                    <a:moveTo>
                      <a:pt x="135405" y="0"/>
                    </a:moveTo>
                    <a:lnTo>
                      <a:pt x="135405" y="0"/>
                    </a:lnTo>
                    <a:cubicBezTo>
                      <a:pt x="210187" y="0"/>
                      <a:pt x="270809" y="60623"/>
                      <a:pt x="270809" y="135405"/>
                    </a:cubicBezTo>
                    <a:lnTo>
                      <a:pt x="270809" y="485509"/>
                    </a:lnTo>
                    <a:cubicBezTo>
                      <a:pt x="270809" y="521421"/>
                      <a:pt x="256544" y="555862"/>
                      <a:pt x="231150" y="581255"/>
                    </a:cubicBezTo>
                    <a:cubicBezTo>
                      <a:pt x="205757" y="606648"/>
                      <a:pt x="171316" y="620914"/>
                      <a:pt x="135405" y="620914"/>
                    </a:cubicBezTo>
                    <a:lnTo>
                      <a:pt x="135405" y="620914"/>
                    </a:lnTo>
                    <a:cubicBezTo>
                      <a:pt x="99493" y="620914"/>
                      <a:pt x="65052" y="606648"/>
                      <a:pt x="39659" y="581255"/>
                    </a:cubicBezTo>
                    <a:cubicBezTo>
                      <a:pt x="14266" y="555862"/>
                      <a:pt x="0" y="521421"/>
                      <a:pt x="0" y="485509"/>
                    </a:cubicBezTo>
                    <a:lnTo>
                      <a:pt x="0" y="135405"/>
                    </a:lnTo>
                    <a:cubicBezTo>
                      <a:pt x="0" y="99493"/>
                      <a:pt x="14266" y="65052"/>
                      <a:pt x="39659" y="39659"/>
                    </a:cubicBezTo>
                    <a:cubicBezTo>
                      <a:pt x="65052" y="14266"/>
                      <a:pt x="99493" y="0"/>
                      <a:pt x="1354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270809" cy="6494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19904" y="1760870"/>
              <a:ext cx="746708" cy="746708"/>
            </a:xfrm>
            <a:custGeom>
              <a:avLst/>
              <a:gdLst/>
              <a:ahLst/>
              <a:cxnLst/>
              <a:rect l="l" t="t" r="r" b="b"/>
              <a:pathLst>
                <a:path w="746708" h="746708">
                  <a:moveTo>
                    <a:pt x="0" y="0"/>
                  </a:moveTo>
                  <a:lnTo>
                    <a:pt x="746708" y="0"/>
                  </a:lnTo>
                  <a:lnTo>
                    <a:pt x="746708" y="746708"/>
                  </a:lnTo>
                  <a:lnTo>
                    <a:pt x="0" y="746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6208" y="368285"/>
              <a:ext cx="1054100" cy="1054100"/>
            </a:xfrm>
            <a:custGeom>
              <a:avLst/>
              <a:gdLst/>
              <a:ahLst/>
              <a:cxnLst/>
              <a:rect l="l" t="t" r="r" b="b"/>
              <a:pathLst>
                <a:path w="1054100" h="1054100">
                  <a:moveTo>
                    <a:pt x="0" y="0"/>
                  </a:moveTo>
                  <a:lnTo>
                    <a:pt x="1054100" y="0"/>
                  </a:lnTo>
                  <a:lnTo>
                    <a:pt x="1054100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87775" y="1276911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Rebranding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775" y="815228"/>
            <a:ext cx="96196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87775" y="2262462"/>
            <a:ext cx="3878813" cy="790824"/>
            <a:chOff x="0" y="0"/>
            <a:chExt cx="5171751" cy="1054432"/>
          </a:xfrm>
        </p:grpSpPr>
        <p:grpSp>
          <p:nvGrpSpPr>
            <p:cNvPr id="26" name="Group 26"/>
            <p:cNvGrpSpPr/>
            <p:nvPr/>
          </p:nvGrpSpPr>
          <p:grpSpPr>
            <a:xfrm>
              <a:off x="724186" y="52660"/>
              <a:ext cx="4447564" cy="989072"/>
              <a:chOff x="0" y="0"/>
              <a:chExt cx="878531" cy="19537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78531" cy="195372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95372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72163"/>
                    </a:lnTo>
                    <a:cubicBezTo>
                      <a:pt x="878531" y="178318"/>
                      <a:pt x="876086" y="184222"/>
                      <a:pt x="871733" y="188574"/>
                    </a:cubicBezTo>
                    <a:cubicBezTo>
                      <a:pt x="867381" y="192927"/>
                      <a:pt x="861477" y="195372"/>
                      <a:pt x="855322" y="195372"/>
                    </a:cubicBezTo>
                    <a:lnTo>
                      <a:pt x="23209" y="195372"/>
                    </a:lnTo>
                    <a:cubicBezTo>
                      <a:pt x="10391" y="195372"/>
                      <a:pt x="0" y="184981"/>
                      <a:pt x="0" y="172163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878531" cy="2239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FWD Paid Advertisement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8EF08D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</a:t>
                </a: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35375" y="1124511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Branding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1007" y="3471877"/>
            <a:ext cx="3106650" cy="534633"/>
            <a:chOff x="0" y="0"/>
            <a:chExt cx="818212" cy="1408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8212" cy="140809"/>
            </a:xfrm>
            <a:custGeom>
              <a:avLst/>
              <a:gdLst/>
              <a:ahLst/>
              <a:cxnLst/>
              <a:rect l="l" t="t" r="r" b="b"/>
              <a:pathLst>
                <a:path w="818212" h="140809">
                  <a:moveTo>
                    <a:pt x="24920" y="0"/>
                  </a:moveTo>
                  <a:lnTo>
                    <a:pt x="793292" y="0"/>
                  </a:lnTo>
                  <a:cubicBezTo>
                    <a:pt x="807055" y="0"/>
                    <a:pt x="818212" y="11157"/>
                    <a:pt x="818212" y="24920"/>
                  </a:cubicBezTo>
                  <a:lnTo>
                    <a:pt x="818212" y="115888"/>
                  </a:lnTo>
                  <a:cubicBezTo>
                    <a:pt x="818212" y="129651"/>
                    <a:pt x="807055" y="140809"/>
                    <a:pt x="793292" y="140809"/>
                  </a:cubicBezTo>
                  <a:lnTo>
                    <a:pt x="24920" y="140809"/>
                  </a:lnTo>
                  <a:cubicBezTo>
                    <a:pt x="11157" y="140809"/>
                    <a:pt x="0" y="129651"/>
                    <a:pt x="0" y="115888"/>
                  </a:cubicBezTo>
                  <a:lnTo>
                    <a:pt x="0" y="24920"/>
                  </a:lnTo>
                  <a:cubicBezTo>
                    <a:pt x="0" y="11157"/>
                    <a:pt x="11157" y="0"/>
                    <a:pt x="24920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8212" cy="16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Uniform branding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0243" y="3373164"/>
            <a:ext cx="790824" cy="7908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83888" y="423584"/>
            <a:ext cx="4362141" cy="8834716"/>
            <a:chOff x="0" y="0"/>
            <a:chExt cx="5816188" cy="11779621"/>
          </a:xfrm>
        </p:grpSpPr>
        <p:sp>
          <p:nvSpPr>
            <p:cNvPr id="18" name="Freeform 18"/>
            <p:cNvSpPr/>
            <p:nvPr/>
          </p:nvSpPr>
          <p:spPr>
            <a:xfrm>
              <a:off x="434341" y="570204"/>
              <a:ext cx="5175994" cy="3599644"/>
            </a:xfrm>
            <a:custGeom>
              <a:avLst/>
              <a:gdLst/>
              <a:ahLst/>
              <a:cxnLst/>
              <a:rect l="l" t="t" r="r" b="b"/>
              <a:pathLst>
                <a:path w="5175994" h="3599644">
                  <a:moveTo>
                    <a:pt x="0" y="0"/>
                  </a:moveTo>
                  <a:lnTo>
                    <a:pt x="5175994" y="0"/>
                  </a:lnTo>
                  <a:lnTo>
                    <a:pt x="5175994" y="3599644"/>
                  </a:lnTo>
                  <a:lnTo>
                    <a:pt x="0" y="359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0672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34341" y="5652477"/>
              <a:ext cx="4916282" cy="604064"/>
            </a:xfrm>
            <a:custGeom>
              <a:avLst/>
              <a:gdLst/>
              <a:ahLst/>
              <a:cxnLst/>
              <a:rect l="l" t="t" r="r" b="b"/>
              <a:pathLst>
                <a:path w="4916282" h="604064">
                  <a:moveTo>
                    <a:pt x="0" y="0"/>
                  </a:moveTo>
                  <a:lnTo>
                    <a:pt x="4916282" y="0"/>
                  </a:lnTo>
                  <a:lnTo>
                    <a:pt x="4916282" y="604064"/>
                  </a:lnTo>
                  <a:lnTo>
                    <a:pt x="0" y="604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4760" b="-3153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34341" y="6302761"/>
              <a:ext cx="4916282" cy="591597"/>
            </a:xfrm>
            <a:custGeom>
              <a:avLst/>
              <a:gdLst/>
              <a:ahLst/>
              <a:cxnLst/>
              <a:rect l="l" t="t" r="r" b="b"/>
              <a:pathLst>
                <a:path w="4916282" h="591597">
                  <a:moveTo>
                    <a:pt x="0" y="0"/>
                  </a:moveTo>
                  <a:lnTo>
                    <a:pt x="4916282" y="0"/>
                  </a:lnTo>
                  <a:lnTo>
                    <a:pt x="4916282" y="591596"/>
                  </a:lnTo>
                  <a:lnTo>
                    <a:pt x="0" y="59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92615" b="-2107"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300143" y="6894357"/>
              <a:ext cx="1888616" cy="2425113"/>
              <a:chOff x="0" y="0"/>
              <a:chExt cx="4524873" cy="58102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976726" y="6894357"/>
              <a:ext cx="1888616" cy="2425113"/>
              <a:chOff x="0" y="0"/>
              <a:chExt cx="4524873" cy="58102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644672" y="6894357"/>
              <a:ext cx="1888616" cy="2425113"/>
              <a:chOff x="0" y="0"/>
              <a:chExt cx="4524873" cy="581025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00143" y="9137548"/>
              <a:ext cx="1888616" cy="2425113"/>
              <a:chOff x="0" y="0"/>
              <a:chExt cx="4524873" cy="581025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976726" y="9137548"/>
              <a:ext cx="1888616" cy="2425113"/>
              <a:chOff x="0" y="0"/>
              <a:chExt cx="4524873" cy="581025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644672" y="9137548"/>
              <a:ext cx="1888616" cy="2425113"/>
              <a:chOff x="0" y="0"/>
              <a:chExt cx="4524873" cy="581025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11053" y="4241915"/>
              <a:ext cx="866796" cy="866796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997683" y="4241915"/>
              <a:ext cx="866796" cy="866796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262111" y="4241915"/>
              <a:ext cx="866796" cy="86679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2215477" y="4410559"/>
              <a:ext cx="431208" cy="529508"/>
            </a:xfrm>
            <a:custGeom>
              <a:avLst/>
              <a:gdLst/>
              <a:ahLst/>
              <a:cxnLst/>
              <a:rect l="l" t="t" r="r" b="b"/>
              <a:pathLst>
                <a:path w="431208" h="529508">
                  <a:moveTo>
                    <a:pt x="0" y="0"/>
                  </a:moveTo>
                  <a:lnTo>
                    <a:pt x="431208" y="0"/>
                  </a:lnTo>
                  <a:lnTo>
                    <a:pt x="431208" y="529507"/>
                  </a:lnTo>
                  <a:lnTo>
                    <a:pt x="0" y="52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811053" y="4374322"/>
              <a:ext cx="866796" cy="734388"/>
            </a:xfrm>
            <a:custGeom>
              <a:avLst/>
              <a:gdLst/>
              <a:ahLst/>
              <a:cxnLst/>
              <a:rect l="l" t="t" r="r" b="b"/>
              <a:pathLst>
                <a:path w="866796" h="734388">
                  <a:moveTo>
                    <a:pt x="0" y="0"/>
                  </a:moveTo>
                  <a:lnTo>
                    <a:pt x="866796" y="0"/>
                  </a:lnTo>
                  <a:lnTo>
                    <a:pt x="866796" y="734388"/>
                  </a:lnTo>
                  <a:lnTo>
                    <a:pt x="0" y="73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1669" r="-5166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3425312" y="4466558"/>
              <a:ext cx="574302" cy="453814"/>
            </a:xfrm>
            <a:custGeom>
              <a:avLst/>
              <a:gdLst/>
              <a:ahLst/>
              <a:cxnLst/>
              <a:rect l="l" t="t" r="r" b="b"/>
              <a:pathLst>
                <a:path w="574302" h="453814">
                  <a:moveTo>
                    <a:pt x="0" y="0"/>
                  </a:moveTo>
                  <a:lnTo>
                    <a:pt x="574302" y="0"/>
                  </a:lnTo>
                  <a:lnTo>
                    <a:pt x="574302" y="453814"/>
                  </a:lnTo>
                  <a:lnTo>
                    <a:pt x="0" y="45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0"/>
              <a:ext cx="5816188" cy="11779621"/>
            </a:xfrm>
            <a:custGeom>
              <a:avLst/>
              <a:gdLst/>
              <a:ahLst/>
              <a:cxnLst/>
              <a:rect l="l" t="t" r="r" b="b"/>
              <a:pathLst>
                <a:path w="5816188" h="11779621">
                  <a:moveTo>
                    <a:pt x="0" y="0"/>
                  </a:moveTo>
                  <a:lnTo>
                    <a:pt x="5816188" y="0"/>
                  </a:lnTo>
                  <a:lnTo>
                    <a:pt x="5816188" y="11779621"/>
                  </a:lnTo>
                  <a:lnTo>
                    <a:pt x="0" y="11779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029505" y="5236749"/>
              <a:ext cx="429891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FWD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850777" y="5236749"/>
              <a:ext cx="1160608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Destinations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3391404" y="5236749"/>
              <a:ext cx="608210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Promo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10103862" y="6383776"/>
            <a:ext cx="1971533" cy="89256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0" name="TextBox 50"/>
          <p:cNvSpPr txBox="1"/>
          <p:nvPr/>
        </p:nvSpPr>
        <p:spPr>
          <a:xfrm>
            <a:off x="8063799" y="6207132"/>
            <a:ext cx="2444610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Posts in themed colour</a:t>
            </a:r>
          </a:p>
        </p:txBody>
      </p:sp>
      <p:sp>
        <p:nvSpPr>
          <p:cNvPr id="51" name="AutoShape 51"/>
          <p:cNvSpPr/>
          <p:nvPr/>
        </p:nvSpPr>
        <p:spPr>
          <a:xfrm flipV="1">
            <a:off x="15964011" y="8182830"/>
            <a:ext cx="469515" cy="3604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2" name="AutoShape 52"/>
          <p:cNvSpPr/>
          <p:nvPr/>
        </p:nvSpPr>
        <p:spPr>
          <a:xfrm flipV="1">
            <a:off x="16116411" y="8335230"/>
            <a:ext cx="469515" cy="3604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3" name="AutoShape 53"/>
          <p:cNvSpPr/>
          <p:nvPr/>
        </p:nvSpPr>
        <p:spPr>
          <a:xfrm flipV="1">
            <a:off x="16268811" y="8487630"/>
            <a:ext cx="469515" cy="3604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54" name="Group 54"/>
          <p:cNvGrpSpPr/>
          <p:nvPr/>
        </p:nvGrpSpPr>
        <p:grpSpPr>
          <a:xfrm>
            <a:off x="290243" y="3373164"/>
            <a:ext cx="3897863" cy="790824"/>
            <a:chOff x="0" y="0"/>
            <a:chExt cx="5197151" cy="1054432"/>
          </a:xfrm>
        </p:grpSpPr>
        <p:grpSp>
          <p:nvGrpSpPr>
            <p:cNvPr id="55" name="Group 55"/>
            <p:cNvGrpSpPr/>
            <p:nvPr/>
          </p:nvGrpSpPr>
          <p:grpSpPr>
            <a:xfrm>
              <a:off x="749586" y="110086"/>
              <a:ext cx="4447564" cy="881703"/>
              <a:chOff x="0" y="0"/>
              <a:chExt cx="878531" cy="17416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78531" cy="174164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74164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50954"/>
                    </a:lnTo>
                    <a:cubicBezTo>
                      <a:pt x="878531" y="163772"/>
                      <a:pt x="868140" y="174164"/>
                      <a:pt x="855322" y="174164"/>
                    </a:cubicBezTo>
                    <a:lnTo>
                      <a:pt x="23209" y="174164"/>
                    </a:lnTo>
                    <a:cubicBezTo>
                      <a:pt x="17054" y="174164"/>
                      <a:pt x="11151" y="171718"/>
                      <a:pt x="6798" y="167366"/>
                    </a:cubicBezTo>
                    <a:cubicBezTo>
                      <a:pt x="2445" y="163013"/>
                      <a:pt x="0" y="157110"/>
                      <a:pt x="0" y="150954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28575"/>
                <a:ext cx="878531" cy="202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Uniform branding</a:t>
                </a: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881007" y="3471877"/>
            <a:ext cx="3106650" cy="534633"/>
            <a:chOff x="0" y="0"/>
            <a:chExt cx="818212" cy="1408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8212" cy="140809"/>
            </a:xfrm>
            <a:custGeom>
              <a:avLst/>
              <a:gdLst/>
              <a:ahLst/>
              <a:cxnLst/>
              <a:rect l="l" t="t" r="r" b="b"/>
              <a:pathLst>
                <a:path w="818212" h="140809">
                  <a:moveTo>
                    <a:pt x="24920" y="0"/>
                  </a:moveTo>
                  <a:lnTo>
                    <a:pt x="793292" y="0"/>
                  </a:lnTo>
                  <a:cubicBezTo>
                    <a:pt x="807055" y="0"/>
                    <a:pt x="818212" y="11157"/>
                    <a:pt x="818212" y="24920"/>
                  </a:cubicBezTo>
                  <a:lnTo>
                    <a:pt x="818212" y="115888"/>
                  </a:lnTo>
                  <a:cubicBezTo>
                    <a:pt x="818212" y="129651"/>
                    <a:pt x="807055" y="140809"/>
                    <a:pt x="793292" y="140809"/>
                  </a:cubicBezTo>
                  <a:lnTo>
                    <a:pt x="24920" y="140809"/>
                  </a:lnTo>
                  <a:cubicBezTo>
                    <a:pt x="11157" y="140809"/>
                    <a:pt x="0" y="129651"/>
                    <a:pt x="0" y="115888"/>
                  </a:cubicBezTo>
                  <a:lnTo>
                    <a:pt x="0" y="24920"/>
                  </a:lnTo>
                  <a:cubicBezTo>
                    <a:pt x="0" y="11157"/>
                    <a:pt x="11157" y="0"/>
                    <a:pt x="24920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8212" cy="16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Uniform branding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0243" y="3373164"/>
            <a:ext cx="790824" cy="790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6260" y="4538368"/>
            <a:ext cx="3106650" cy="537554"/>
            <a:chOff x="0" y="0"/>
            <a:chExt cx="818212" cy="141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8212" cy="141578"/>
            </a:xfrm>
            <a:custGeom>
              <a:avLst/>
              <a:gdLst/>
              <a:ahLst/>
              <a:cxnLst/>
              <a:rect l="l" t="t" r="r" b="b"/>
              <a:pathLst>
                <a:path w="818212" h="141578">
                  <a:moveTo>
                    <a:pt x="24920" y="0"/>
                  </a:moveTo>
                  <a:lnTo>
                    <a:pt x="793292" y="0"/>
                  </a:lnTo>
                  <a:cubicBezTo>
                    <a:pt x="807055" y="0"/>
                    <a:pt x="818212" y="11157"/>
                    <a:pt x="818212" y="24920"/>
                  </a:cubicBezTo>
                  <a:lnTo>
                    <a:pt x="818212" y="116657"/>
                  </a:lnTo>
                  <a:cubicBezTo>
                    <a:pt x="818212" y="130421"/>
                    <a:pt x="807055" y="141578"/>
                    <a:pt x="793292" y="141578"/>
                  </a:cubicBezTo>
                  <a:lnTo>
                    <a:pt x="24920" y="141578"/>
                  </a:lnTo>
                  <a:cubicBezTo>
                    <a:pt x="11157" y="141578"/>
                    <a:pt x="0" y="130421"/>
                    <a:pt x="0" y="116657"/>
                  </a:cubicBezTo>
                  <a:lnTo>
                    <a:pt x="0" y="24920"/>
                  </a:lnTo>
                  <a:cubicBezTo>
                    <a:pt x="0" y="11157"/>
                    <a:pt x="11157" y="0"/>
                    <a:pt x="24920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8212" cy="170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FWD Information Display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0243" y="4411733"/>
            <a:ext cx="790824" cy="7908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83888" y="423584"/>
            <a:ext cx="4362141" cy="8834716"/>
            <a:chOff x="0" y="0"/>
            <a:chExt cx="5816188" cy="11779621"/>
          </a:xfrm>
        </p:grpSpPr>
        <p:sp>
          <p:nvSpPr>
            <p:cNvPr id="19" name="Freeform 19"/>
            <p:cNvSpPr/>
            <p:nvPr/>
          </p:nvSpPr>
          <p:spPr>
            <a:xfrm>
              <a:off x="434341" y="570204"/>
              <a:ext cx="5175994" cy="3599644"/>
            </a:xfrm>
            <a:custGeom>
              <a:avLst/>
              <a:gdLst/>
              <a:ahLst/>
              <a:cxnLst/>
              <a:rect l="l" t="t" r="r" b="b"/>
              <a:pathLst>
                <a:path w="5175994" h="3599644">
                  <a:moveTo>
                    <a:pt x="0" y="0"/>
                  </a:moveTo>
                  <a:lnTo>
                    <a:pt x="5175994" y="0"/>
                  </a:lnTo>
                  <a:lnTo>
                    <a:pt x="5175994" y="3599644"/>
                  </a:lnTo>
                  <a:lnTo>
                    <a:pt x="0" y="359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0672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34341" y="5652477"/>
              <a:ext cx="4916282" cy="604064"/>
            </a:xfrm>
            <a:custGeom>
              <a:avLst/>
              <a:gdLst/>
              <a:ahLst/>
              <a:cxnLst/>
              <a:rect l="l" t="t" r="r" b="b"/>
              <a:pathLst>
                <a:path w="4916282" h="604064">
                  <a:moveTo>
                    <a:pt x="0" y="0"/>
                  </a:moveTo>
                  <a:lnTo>
                    <a:pt x="4916282" y="0"/>
                  </a:lnTo>
                  <a:lnTo>
                    <a:pt x="4916282" y="604064"/>
                  </a:lnTo>
                  <a:lnTo>
                    <a:pt x="0" y="604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4760" b="-3153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434341" y="6302761"/>
              <a:ext cx="4916282" cy="591597"/>
            </a:xfrm>
            <a:custGeom>
              <a:avLst/>
              <a:gdLst/>
              <a:ahLst/>
              <a:cxnLst/>
              <a:rect l="l" t="t" r="r" b="b"/>
              <a:pathLst>
                <a:path w="4916282" h="591597">
                  <a:moveTo>
                    <a:pt x="0" y="0"/>
                  </a:moveTo>
                  <a:lnTo>
                    <a:pt x="4916282" y="0"/>
                  </a:lnTo>
                  <a:lnTo>
                    <a:pt x="4916282" y="591596"/>
                  </a:lnTo>
                  <a:lnTo>
                    <a:pt x="0" y="59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92615" b="-2107"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00143" y="6894357"/>
              <a:ext cx="1888616" cy="2425113"/>
              <a:chOff x="0" y="0"/>
              <a:chExt cx="4524873" cy="581025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976726" y="6894357"/>
              <a:ext cx="1888616" cy="2425113"/>
              <a:chOff x="0" y="0"/>
              <a:chExt cx="4524873" cy="581025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644672" y="6894357"/>
              <a:ext cx="1888616" cy="2425113"/>
              <a:chOff x="0" y="0"/>
              <a:chExt cx="4524873" cy="581025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00143" y="9137548"/>
              <a:ext cx="1888616" cy="2425113"/>
              <a:chOff x="0" y="0"/>
              <a:chExt cx="4524873" cy="58102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976726" y="9137548"/>
              <a:ext cx="1888616" cy="2425113"/>
              <a:chOff x="0" y="0"/>
              <a:chExt cx="4524873" cy="581025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44672" y="9137548"/>
              <a:ext cx="1888616" cy="2425113"/>
              <a:chOff x="0" y="0"/>
              <a:chExt cx="4524873" cy="581025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811053" y="4241915"/>
              <a:ext cx="866796" cy="86679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997683" y="4241915"/>
              <a:ext cx="866796" cy="86679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3262111" y="4241915"/>
              <a:ext cx="866796" cy="866796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2215477" y="4410559"/>
              <a:ext cx="431208" cy="529508"/>
            </a:xfrm>
            <a:custGeom>
              <a:avLst/>
              <a:gdLst/>
              <a:ahLst/>
              <a:cxnLst/>
              <a:rect l="l" t="t" r="r" b="b"/>
              <a:pathLst>
                <a:path w="431208" h="529508">
                  <a:moveTo>
                    <a:pt x="0" y="0"/>
                  </a:moveTo>
                  <a:lnTo>
                    <a:pt x="431208" y="0"/>
                  </a:lnTo>
                  <a:lnTo>
                    <a:pt x="431208" y="529507"/>
                  </a:lnTo>
                  <a:lnTo>
                    <a:pt x="0" y="52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811053" y="4374322"/>
              <a:ext cx="866796" cy="734388"/>
            </a:xfrm>
            <a:custGeom>
              <a:avLst/>
              <a:gdLst/>
              <a:ahLst/>
              <a:cxnLst/>
              <a:rect l="l" t="t" r="r" b="b"/>
              <a:pathLst>
                <a:path w="866796" h="734388">
                  <a:moveTo>
                    <a:pt x="0" y="0"/>
                  </a:moveTo>
                  <a:lnTo>
                    <a:pt x="866796" y="0"/>
                  </a:lnTo>
                  <a:lnTo>
                    <a:pt x="866796" y="734388"/>
                  </a:lnTo>
                  <a:lnTo>
                    <a:pt x="0" y="73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1669" r="-5166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425312" y="4466558"/>
              <a:ext cx="574302" cy="453814"/>
            </a:xfrm>
            <a:custGeom>
              <a:avLst/>
              <a:gdLst/>
              <a:ahLst/>
              <a:cxnLst/>
              <a:rect l="l" t="t" r="r" b="b"/>
              <a:pathLst>
                <a:path w="574302" h="453814">
                  <a:moveTo>
                    <a:pt x="0" y="0"/>
                  </a:moveTo>
                  <a:lnTo>
                    <a:pt x="574302" y="0"/>
                  </a:lnTo>
                  <a:lnTo>
                    <a:pt x="574302" y="453814"/>
                  </a:lnTo>
                  <a:lnTo>
                    <a:pt x="0" y="45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5816188" cy="11779621"/>
            </a:xfrm>
            <a:custGeom>
              <a:avLst/>
              <a:gdLst/>
              <a:ahLst/>
              <a:cxnLst/>
              <a:rect l="l" t="t" r="r" b="b"/>
              <a:pathLst>
                <a:path w="5816188" h="11779621">
                  <a:moveTo>
                    <a:pt x="0" y="0"/>
                  </a:moveTo>
                  <a:lnTo>
                    <a:pt x="5816188" y="0"/>
                  </a:lnTo>
                  <a:lnTo>
                    <a:pt x="5816188" y="11779621"/>
                  </a:lnTo>
                  <a:lnTo>
                    <a:pt x="0" y="11779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029505" y="5236749"/>
              <a:ext cx="429891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FWD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850777" y="5236749"/>
              <a:ext cx="1160608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Destinations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391404" y="5236749"/>
              <a:ext cx="608210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Promo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10103862" y="6383776"/>
            <a:ext cx="1971533" cy="89256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1" name="AutoShape 51"/>
          <p:cNvSpPr/>
          <p:nvPr/>
        </p:nvSpPr>
        <p:spPr>
          <a:xfrm>
            <a:off x="9409547" y="2679477"/>
            <a:ext cx="2772150" cy="1337438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2" name="AutoShape 52"/>
          <p:cNvSpPr/>
          <p:nvPr/>
        </p:nvSpPr>
        <p:spPr>
          <a:xfrm>
            <a:off x="9632423" y="5540819"/>
            <a:ext cx="2443108" cy="564273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53" name="Group 53"/>
          <p:cNvGrpSpPr/>
          <p:nvPr/>
        </p:nvGrpSpPr>
        <p:grpSpPr>
          <a:xfrm>
            <a:off x="290243" y="3373164"/>
            <a:ext cx="3897863" cy="790824"/>
            <a:chOff x="0" y="0"/>
            <a:chExt cx="5197151" cy="1054432"/>
          </a:xfrm>
        </p:grpSpPr>
        <p:grpSp>
          <p:nvGrpSpPr>
            <p:cNvPr id="54" name="Group 54"/>
            <p:cNvGrpSpPr/>
            <p:nvPr/>
          </p:nvGrpSpPr>
          <p:grpSpPr>
            <a:xfrm>
              <a:off x="749586" y="110086"/>
              <a:ext cx="4447564" cy="881703"/>
              <a:chOff x="0" y="0"/>
              <a:chExt cx="878531" cy="17416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78531" cy="174164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74164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50954"/>
                    </a:lnTo>
                    <a:cubicBezTo>
                      <a:pt x="878531" y="163772"/>
                      <a:pt x="868140" y="174164"/>
                      <a:pt x="855322" y="174164"/>
                    </a:cubicBezTo>
                    <a:lnTo>
                      <a:pt x="23209" y="174164"/>
                    </a:lnTo>
                    <a:cubicBezTo>
                      <a:pt x="17054" y="174164"/>
                      <a:pt x="11151" y="171718"/>
                      <a:pt x="6798" y="167366"/>
                    </a:cubicBezTo>
                    <a:cubicBezTo>
                      <a:pt x="2445" y="163013"/>
                      <a:pt x="0" y="157110"/>
                      <a:pt x="0" y="150954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878531" cy="202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Uniform branding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290243" y="4436005"/>
            <a:ext cx="3897863" cy="790824"/>
            <a:chOff x="0" y="0"/>
            <a:chExt cx="5197151" cy="1054432"/>
          </a:xfrm>
        </p:grpSpPr>
        <p:grpSp>
          <p:nvGrpSpPr>
            <p:cNvPr id="61" name="Group 61"/>
            <p:cNvGrpSpPr/>
            <p:nvPr/>
          </p:nvGrpSpPr>
          <p:grpSpPr>
            <a:xfrm>
              <a:off x="749586" y="73597"/>
              <a:ext cx="4447564" cy="932638"/>
              <a:chOff x="0" y="0"/>
              <a:chExt cx="878531" cy="18422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8531" cy="184225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84225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61015"/>
                    </a:lnTo>
                    <a:cubicBezTo>
                      <a:pt x="878531" y="173834"/>
                      <a:pt x="868140" y="184225"/>
                      <a:pt x="855322" y="184225"/>
                    </a:cubicBezTo>
                    <a:lnTo>
                      <a:pt x="23209" y="184225"/>
                    </a:lnTo>
                    <a:cubicBezTo>
                      <a:pt x="17054" y="184225"/>
                      <a:pt x="11151" y="181780"/>
                      <a:pt x="6798" y="177427"/>
                    </a:cubicBezTo>
                    <a:cubicBezTo>
                      <a:pt x="2445" y="173074"/>
                      <a:pt x="0" y="167171"/>
                      <a:pt x="0" y="161015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-28575"/>
                <a:ext cx="878531" cy="2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FWD Information Display</a:t>
                </a: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</p:grpSp>
      <p:grpSp>
        <p:nvGrpSpPr>
          <p:cNvPr id="67" name="Group 67"/>
          <p:cNvGrpSpPr/>
          <p:nvPr/>
        </p:nvGrpSpPr>
        <p:grpSpPr>
          <a:xfrm>
            <a:off x="11927549" y="3396677"/>
            <a:ext cx="1240476" cy="1240476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E7191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635375" y="1124511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Branding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221756" y="6175871"/>
            <a:ext cx="271249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Posts in themed colour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698527" y="2382315"/>
            <a:ext cx="2444610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Dedicated reel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564808" y="5369120"/>
            <a:ext cx="202638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Pinned FWD posts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1583888" y="423584"/>
            <a:ext cx="4362141" cy="8834716"/>
            <a:chOff x="0" y="0"/>
            <a:chExt cx="5816188" cy="11779621"/>
          </a:xfrm>
        </p:grpSpPr>
        <p:sp>
          <p:nvSpPr>
            <p:cNvPr id="7" name="Freeform 7"/>
            <p:cNvSpPr/>
            <p:nvPr/>
          </p:nvSpPr>
          <p:spPr>
            <a:xfrm>
              <a:off x="434341" y="570204"/>
              <a:ext cx="5175994" cy="3599644"/>
            </a:xfrm>
            <a:custGeom>
              <a:avLst/>
              <a:gdLst/>
              <a:ahLst/>
              <a:cxnLst/>
              <a:rect l="l" t="t" r="r" b="b"/>
              <a:pathLst>
                <a:path w="5175994" h="3599644">
                  <a:moveTo>
                    <a:pt x="0" y="0"/>
                  </a:moveTo>
                  <a:lnTo>
                    <a:pt x="5175994" y="0"/>
                  </a:lnTo>
                  <a:lnTo>
                    <a:pt x="5175994" y="3599644"/>
                  </a:lnTo>
                  <a:lnTo>
                    <a:pt x="0" y="359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0672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434341" y="5652477"/>
              <a:ext cx="4916282" cy="604064"/>
            </a:xfrm>
            <a:custGeom>
              <a:avLst/>
              <a:gdLst/>
              <a:ahLst/>
              <a:cxnLst/>
              <a:rect l="l" t="t" r="r" b="b"/>
              <a:pathLst>
                <a:path w="4916282" h="604064">
                  <a:moveTo>
                    <a:pt x="0" y="0"/>
                  </a:moveTo>
                  <a:lnTo>
                    <a:pt x="4916282" y="0"/>
                  </a:lnTo>
                  <a:lnTo>
                    <a:pt x="4916282" y="604064"/>
                  </a:lnTo>
                  <a:lnTo>
                    <a:pt x="0" y="604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4760" b="-3153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434341" y="6302761"/>
              <a:ext cx="4916282" cy="591597"/>
            </a:xfrm>
            <a:custGeom>
              <a:avLst/>
              <a:gdLst/>
              <a:ahLst/>
              <a:cxnLst/>
              <a:rect l="l" t="t" r="r" b="b"/>
              <a:pathLst>
                <a:path w="4916282" h="591597">
                  <a:moveTo>
                    <a:pt x="0" y="0"/>
                  </a:moveTo>
                  <a:lnTo>
                    <a:pt x="4916282" y="0"/>
                  </a:lnTo>
                  <a:lnTo>
                    <a:pt x="4916282" y="591596"/>
                  </a:lnTo>
                  <a:lnTo>
                    <a:pt x="0" y="591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92615" b="-2107"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300143" y="6894357"/>
              <a:ext cx="1888616" cy="2425113"/>
              <a:chOff x="0" y="0"/>
              <a:chExt cx="4524873" cy="58102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976726" y="6894357"/>
              <a:ext cx="1888616" cy="2425113"/>
              <a:chOff x="0" y="0"/>
              <a:chExt cx="4524873" cy="58102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644672" y="6894357"/>
              <a:ext cx="1888616" cy="2425113"/>
              <a:chOff x="0" y="0"/>
              <a:chExt cx="4524873" cy="581025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00143" y="9137548"/>
              <a:ext cx="1888616" cy="2425113"/>
              <a:chOff x="0" y="0"/>
              <a:chExt cx="4524873" cy="581025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976726" y="9137548"/>
              <a:ext cx="1888616" cy="2425113"/>
              <a:chOff x="0" y="0"/>
              <a:chExt cx="4524873" cy="58102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644672" y="9137548"/>
              <a:ext cx="1888616" cy="2425113"/>
              <a:chOff x="0" y="0"/>
              <a:chExt cx="4524873" cy="58102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04999" y="270510"/>
                <a:ext cx="3916306" cy="5269230"/>
              </a:xfrm>
              <a:custGeom>
                <a:avLst/>
                <a:gdLst/>
                <a:ahLst/>
                <a:cxnLst/>
                <a:rect l="l" t="t" r="r" b="b"/>
                <a:pathLst>
                  <a:path w="3916306" h="5269230">
                    <a:moveTo>
                      <a:pt x="0" y="0"/>
                    </a:moveTo>
                    <a:lnTo>
                      <a:pt x="3916307" y="0"/>
                    </a:lnTo>
                    <a:lnTo>
                      <a:pt x="3916307" y="5269230"/>
                    </a:lnTo>
                    <a:lnTo>
                      <a:pt x="0" y="526923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3818" r="-3818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11053" y="4241915"/>
              <a:ext cx="866796" cy="86679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997683" y="4241915"/>
              <a:ext cx="866796" cy="86679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262111" y="4241915"/>
              <a:ext cx="866796" cy="86679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6093" tIns="56093" rIns="56093" bIns="56093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215477" y="4410559"/>
              <a:ext cx="431208" cy="529508"/>
            </a:xfrm>
            <a:custGeom>
              <a:avLst/>
              <a:gdLst/>
              <a:ahLst/>
              <a:cxnLst/>
              <a:rect l="l" t="t" r="r" b="b"/>
              <a:pathLst>
                <a:path w="431208" h="529508">
                  <a:moveTo>
                    <a:pt x="0" y="0"/>
                  </a:moveTo>
                  <a:lnTo>
                    <a:pt x="431208" y="0"/>
                  </a:lnTo>
                  <a:lnTo>
                    <a:pt x="431208" y="529507"/>
                  </a:lnTo>
                  <a:lnTo>
                    <a:pt x="0" y="529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811053" y="4374322"/>
              <a:ext cx="866796" cy="734388"/>
            </a:xfrm>
            <a:custGeom>
              <a:avLst/>
              <a:gdLst/>
              <a:ahLst/>
              <a:cxnLst/>
              <a:rect l="l" t="t" r="r" b="b"/>
              <a:pathLst>
                <a:path w="866796" h="734388">
                  <a:moveTo>
                    <a:pt x="0" y="0"/>
                  </a:moveTo>
                  <a:lnTo>
                    <a:pt x="866796" y="0"/>
                  </a:lnTo>
                  <a:lnTo>
                    <a:pt x="866796" y="734388"/>
                  </a:lnTo>
                  <a:lnTo>
                    <a:pt x="0" y="734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1669" r="-5166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425312" y="4466558"/>
              <a:ext cx="574302" cy="453814"/>
            </a:xfrm>
            <a:custGeom>
              <a:avLst/>
              <a:gdLst/>
              <a:ahLst/>
              <a:cxnLst/>
              <a:rect l="l" t="t" r="r" b="b"/>
              <a:pathLst>
                <a:path w="574302" h="453814">
                  <a:moveTo>
                    <a:pt x="0" y="0"/>
                  </a:moveTo>
                  <a:lnTo>
                    <a:pt x="574302" y="0"/>
                  </a:lnTo>
                  <a:lnTo>
                    <a:pt x="574302" y="453814"/>
                  </a:lnTo>
                  <a:lnTo>
                    <a:pt x="0" y="45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5816188" cy="11779621"/>
            </a:xfrm>
            <a:custGeom>
              <a:avLst/>
              <a:gdLst/>
              <a:ahLst/>
              <a:cxnLst/>
              <a:rect l="l" t="t" r="r" b="b"/>
              <a:pathLst>
                <a:path w="5816188" h="11779621">
                  <a:moveTo>
                    <a:pt x="0" y="0"/>
                  </a:moveTo>
                  <a:lnTo>
                    <a:pt x="5816188" y="0"/>
                  </a:lnTo>
                  <a:lnTo>
                    <a:pt x="5816188" y="11779621"/>
                  </a:lnTo>
                  <a:lnTo>
                    <a:pt x="0" y="11779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29505" y="5236749"/>
              <a:ext cx="429891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FWD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850777" y="5236749"/>
              <a:ext cx="1160608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Destinations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391404" y="5236749"/>
              <a:ext cx="608210" cy="22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Promo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35375" y="1124511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Branding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172416" y="932980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43" name="AutoShape 43"/>
          <p:cNvSpPr/>
          <p:nvPr/>
        </p:nvSpPr>
        <p:spPr>
          <a:xfrm>
            <a:off x="10103862" y="6383776"/>
            <a:ext cx="1971533" cy="89256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4" name="AutoShape 44"/>
          <p:cNvSpPr/>
          <p:nvPr/>
        </p:nvSpPr>
        <p:spPr>
          <a:xfrm>
            <a:off x="9409547" y="2679495"/>
            <a:ext cx="2772150" cy="133742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5" name="AutoShape 45"/>
          <p:cNvSpPr/>
          <p:nvPr/>
        </p:nvSpPr>
        <p:spPr>
          <a:xfrm>
            <a:off x="9632423" y="5540819"/>
            <a:ext cx="2443108" cy="564273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46" name="Group 46"/>
          <p:cNvGrpSpPr/>
          <p:nvPr/>
        </p:nvGrpSpPr>
        <p:grpSpPr>
          <a:xfrm>
            <a:off x="1028700" y="5666848"/>
            <a:ext cx="3159406" cy="1939936"/>
            <a:chOff x="0" y="0"/>
            <a:chExt cx="832107" cy="51093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32107" cy="510930"/>
            </a:xfrm>
            <a:custGeom>
              <a:avLst/>
              <a:gdLst/>
              <a:ahLst/>
              <a:cxnLst/>
              <a:rect l="l" t="t" r="r" b="b"/>
              <a:pathLst>
                <a:path w="832107" h="510930">
                  <a:moveTo>
                    <a:pt x="24504" y="0"/>
                  </a:moveTo>
                  <a:lnTo>
                    <a:pt x="807602" y="0"/>
                  </a:lnTo>
                  <a:cubicBezTo>
                    <a:pt x="821136" y="0"/>
                    <a:pt x="832107" y="10971"/>
                    <a:pt x="832107" y="24504"/>
                  </a:cubicBezTo>
                  <a:lnTo>
                    <a:pt x="832107" y="486425"/>
                  </a:lnTo>
                  <a:cubicBezTo>
                    <a:pt x="832107" y="499959"/>
                    <a:pt x="821136" y="510930"/>
                    <a:pt x="807602" y="510930"/>
                  </a:cubicBezTo>
                  <a:lnTo>
                    <a:pt x="24504" y="510930"/>
                  </a:lnTo>
                  <a:cubicBezTo>
                    <a:pt x="10971" y="510930"/>
                    <a:pt x="0" y="499959"/>
                    <a:pt x="0" y="486425"/>
                  </a:cubicBezTo>
                  <a:lnTo>
                    <a:pt x="0" y="24504"/>
                  </a:lnTo>
                  <a:cubicBezTo>
                    <a:pt x="0" y="10971"/>
                    <a:pt x="10971" y="0"/>
                    <a:pt x="245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832107" cy="539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Content Improvement</a:t>
              </a:r>
            </a:p>
            <a:p>
              <a:pPr algn="l">
                <a:lnSpc>
                  <a:spcPts val="1960"/>
                </a:lnSpc>
              </a:pPr>
              <a:endPara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a. The fwd and other programs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b. The latest marketing campaigns 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c. Info on new destinations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d. Other related contents</a:t>
              </a:r>
            </a:p>
            <a:p>
              <a:pPr algn="ctr">
                <a:lnSpc>
                  <a:spcPts val="2240"/>
                </a:lnSpc>
              </a:pPr>
              <a:endPara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90243" y="5575901"/>
            <a:ext cx="790824" cy="790824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8845386" y="4097948"/>
            <a:ext cx="4618200" cy="1766607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3" name="AutoShape 53"/>
          <p:cNvSpPr/>
          <p:nvPr/>
        </p:nvSpPr>
        <p:spPr>
          <a:xfrm>
            <a:off x="8838580" y="8289226"/>
            <a:ext cx="4616759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4" name="AutoShape 54"/>
          <p:cNvSpPr/>
          <p:nvPr/>
        </p:nvSpPr>
        <p:spPr>
          <a:xfrm>
            <a:off x="10729555" y="7588223"/>
            <a:ext cx="1340814" cy="198369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5" name="TextBox 55"/>
          <p:cNvSpPr txBox="1"/>
          <p:nvPr/>
        </p:nvSpPr>
        <p:spPr>
          <a:xfrm>
            <a:off x="7217374" y="7359469"/>
            <a:ext cx="3426023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latest marketing campaign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080454" y="8126358"/>
            <a:ext cx="2634816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 on new destination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212180" y="3938465"/>
            <a:ext cx="2444610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 related content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881007" y="3471877"/>
            <a:ext cx="3106650" cy="534633"/>
            <a:chOff x="0" y="0"/>
            <a:chExt cx="818212" cy="14080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8212" cy="140809"/>
            </a:xfrm>
            <a:custGeom>
              <a:avLst/>
              <a:gdLst/>
              <a:ahLst/>
              <a:cxnLst/>
              <a:rect l="l" t="t" r="r" b="b"/>
              <a:pathLst>
                <a:path w="818212" h="140809">
                  <a:moveTo>
                    <a:pt x="24920" y="0"/>
                  </a:moveTo>
                  <a:lnTo>
                    <a:pt x="793292" y="0"/>
                  </a:lnTo>
                  <a:cubicBezTo>
                    <a:pt x="807055" y="0"/>
                    <a:pt x="818212" y="11157"/>
                    <a:pt x="818212" y="24920"/>
                  </a:cubicBezTo>
                  <a:lnTo>
                    <a:pt x="818212" y="115888"/>
                  </a:lnTo>
                  <a:cubicBezTo>
                    <a:pt x="818212" y="129651"/>
                    <a:pt x="807055" y="140809"/>
                    <a:pt x="793292" y="140809"/>
                  </a:cubicBezTo>
                  <a:lnTo>
                    <a:pt x="24920" y="140809"/>
                  </a:lnTo>
                  <a:cubicBezTo>
                    <a:pt x="11157" y="140809"/>
                    <a:pt x="0" y="129651"/>
                    <a:pt x="0" y="115888"/>
                  </a:cubicBezTo>
                  <a:lnTo>
                    <a:pt x="0" y="24920"/>
                  </a:lnTo>
                  <a:cubicBezTo>
                    <a:pt x="0" y="11157"/>
                    <a:pt x="11157" y="0"/>
                    <a:pt x="24920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818212" cy="169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Uniform branding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290243" y="3373164"/>
            <a:ext cx="790824" cy="790824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56260" y="4538368"/>
            <a:ext cx="3106650" cy="537554"/>
            <a:chOff x="0" y="0"/>
            <a:chExt cx="818212" cy="14157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8212" cy="141578"/>
            </a:xfrm>
            <a:custGeom>
              <a:avLst/>
              <a:gdLst/>
              <a:ahLst/>
              <a:cxnLst/>
              <a:rect l="l" t="t" r="r" b="b"/>
              <a:pathLst>
                <a:path w="818212" h="141578">
                  <a:moveTo>
                    <a:pt x="24920" y="0"/>
                  </a:moveTo>
                  <a:lnTo>
                    <a:pt x="793292" y="0"/>
                  </a:lnTo>
                  <a:cubicBezTo>
                    <a:pt x="807055" y="0"/>
                    <a:pt x="818212" y="11157"/>
                    <a:pt x="818212" y="24920"/>
                  </a:cubicBezTo>
                  <a:lnTo>
                    <a:pt x="818212" y="116657"/>
                  </a:lnTo>
                  <a:cubicBezTo>
                    <a:pt x="818212" y="130421"/>
                    <a:pt x="807055" y="141578"/>
                    <a:pt x="793292" y="141578"/>
                  </a:cubicBezTo>
                  <a:lnTo>
                    <a:pt x="24920" y="141578"/>
                  </a:lnTo>
                  <a:cubicBezTo>
                    <a:pt x="11157" y="141578"/>
                    <a:pt x="0" y="130421"/>
                    <a:pt x="0" y="116657"/>
                  </a:cubicBezTo>
                  <a:lnTo>
                    <a:pt x="0" y="24920"/>
                  </a:lnTo>
                  <a:cubicBezTo>
                    <a:pt x="0" y="11157"/>
                    <a:pt x="11157" y="0"/>
                    <a:pt x="24920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8212" cy="170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FWD Information Display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290243" y="4411733"/>
            <a:ext cx="790824" cy="79082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290243" y="3373164"/>
            <a:ext cx="3897863" cy="790824"/>
            <a:chOff x="0" y="0"/>
            <a:chExt cx="5197151" cy="1054432"/>
          </a:xfrm>
        </p:grpSpPr>
        <p:grpSp>
          <p:nvGrpSpPr>
            <p:cNvPr id="71" name="Group 71"/>
            <p:cNvGrpSpPr/>
            <p:nvPr/>
          </p:nvGrpSpPr>
          <p:grpSpPr>
            <a:xfrm>
              <a:off x="749586" y="110086"/>
              <a:ext cx="4447564" cy="881703"/>
              <a:chOff x="0" y="0"/>
              <a:chExt cx="878531" cy="174164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78531" cy="174164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74164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50954"/>
                    </a:lnTo>
                    <a:cubicBezTo>
                      <a:pt x="878531" y="163772"/>
                      <a:pt x="868140" y="174164"/>
                      <a:pt x="855322" y="174164"/>
                    </a:cubicBezTo>
                    <a:lnTo>
                      <a:pt x="23209" y="174164"/>
                    </a:lnTo>
                    <a:cubicBezTo>
                      <a:pt x="17054" y="174164"/>
                      <a:pt x="11151" y="171718"/>
                      <a:pt x="6798" y="167366"/>
                    </a:cubicBezTo>
                    <a:cubicBezTo>
                      <a:pt x="2445" y="163013"/>
                      <a:pt x="0" y="157110"/>
                      <a:pt x="0" y="150954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0" y="-28575"/>
                <a:ext cx="878531" cy="202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Uniform branding</a:t>
                </a:r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</p:grpSp>
      <p:grpSp>
        <p:nvGrpSpPr>
          <p:cNvPr id="77" name="Group 77"/>
          <p:cNvGrpSpPr/>
          <p:nvPr/>
        </p:nvGrpSpPr>
        <p:grpSpPr>
          <a:xfrm>
            <a:off x="290243" y="4436005"/>
            <a:ext cx="3897863" cy="790824"/>
            <a:chOff x="0" y="0"/>
            <a:chExt cx="5197151" cy="1054432"/>
          </a:xfrm>
        </p:grpSpPr>
        <p:grpSp>
          <p:nvGrpSpPr>
            <p:cNvPr id="78" name="Group 78"/>
            <p:cNvGrpSpPr/>
            <p:nvPr/>
          </p:nvGrpSpPr>
          <p:grpSpPr>
            <a:xfrm>
              <a:off x="749586" y="73597"/>
              <a:ext cx="4447564" cy="932638"/>
              <a:chOff x="0" y="0"/>
              <a:chExt cx="878531" cy="184225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78531" cy="184225"/>
              </a:xfrm>
              <a:custGeom>
                <a:avLst/>
                <a:gdLst/>
                <a:ahLst/>
                <a:cxnLst/>
                <a:rect l="l" t="t" r="r" b="b"/>
                <a:pathLst>
                  <a:path w="878531" h="184225">
                    <a:moveTo>
                      <a:pt x="23209" y="0"/>
                    </a:moveTo>
                    <a:lnTo>
                      <a:pt x="855322" y="0"/>
                    </a:lnTo>
                    <a:cubicBezTo>
                      <a:pt x="861477" y="0"/>
                      <a:pt x="867381" y="2445"/>
                      <a:pt x="871733" y="6798"/>
                    </a:cubicBezTo>
                    <a:cubicBezTo>
                      <a:pt x="876086" y="11151"/>
                      <a:pt x="878531" y="17054"/>
                      <a:pt x="878531" y="23209"/>
                    </a:cubicBezTo>
                    <a:lnTo>
                      <a:pt x="878531" y="161015"/>
                    </a:lnTo>
                    <a:cubicBezTo>
                      <a:pt x="878531" y="173834"/>
                      <a:pt x="868140" y="184225"/>
                      <a:pt x="855322" y="184225"/>
                    </a:cubicBezTo>
                    <a:lnTo>
                      <a:pt x="23209" y="184225"/>
                    </a:lnTo>
                    <a:cubicBezTo>
                      <a:pt x="17054" y="184225"/>
                      <a:pt x="11151" y="181780"/>
                      <a:pt x="6798" y="177427"/>
                    </a:cubicBezTo>
                    <a:cubicBezTo>
                      <a:pt x="2445" y="173074"/>
                      <a:pt x="0" y="167171"/>
                      <a:pt x="0" y="161015"/>
                    </a:cubicBezTo>
                    <a:lnTo>
                      <a:pt x="0" y="23209"/>
                    </a:lnTo>
                    <a:cubicBezTo>
                      <a:pt x="0" y="17054"/>
                      <a:pt x="2445" y="11151"/>
                      <a:pt x="6798" y="6798"/>
                    </a:cubicBezTo>
                    <a:cubicBezTo>
                      <a:pt x="11151" y="2445"/>
                      <a:pt x="17054" y="0"/>
                      <a:pt x="2320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0" y="-28575"/>
                <a:ext cx="878531" cy="2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FWD Information Display</a:t>
                </a:r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8EF08D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</p:grpSp>
      <p:sp>
        <p:nvSpPr>
          <p:cNvPr id="84" name="TextBox 84"/>
          <p:cNvSpPr txBox="1"/>
          <p:nvPr/>
        </p:nvSpPr>
        <p:spPr>
          <a:xfrm>
            <a:off x="7221756" y="6175871"/>
            <a:ext cx="271249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Posts in themed colour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698527" y="2382315"/>
            <a:ext cx="2444610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Dedicated reel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564808" y="5369120"/>
            <a:ext cx="202638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Pinned FWD posts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11927549" y="3396677"/>
            <a:ext cx="1240476" cy="1240476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E7191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35375" y="1124511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Media Branding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1: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378874" y="1265521"/>
            <a:ext cx="6204766" cy="7755958"/>
          </a:xfrm>
          <a:custGeom>
            <a:avLst/>
            <a:gdLst/>
            <a:ahLst/>
            <a:cxnLst/>
            <a:rect l="l" t="t" r="r" b="b"/>
            <a:pathLst>
              <a:path w="6204766" h="7755958">
                <a:moveTo>
                  <a:pt x="0" y="0"/>
                </a:moveTo>
                <a:lnTo>
                  <a:pt x="6204766" y="0"/>
                </a:lnTo>
                <a:lnTo>
                  <a:pt x="6204766" y="7755958"/>
                </a:lnTo>
                <a:lnTo>
                  <a:pt x="0" y="775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347927" y="7771648"/>
            <a:ext cx="4000638" cy="790824"/>
            <a:chOff x="0" y="0"/>
            <a:chExt cx="5334184" cy="1054432"/>
          </a:xfrm>
        </p:grpSpPr>
        <p:grpSp>
          <p:nvGrpSpPr>
            <p:cNvPr id="13" name="Group 13"/>
            <p:cNvGrpSpPr/>
            <p:nvPr/>
          </p:nvGrpSpPr>
          <p:grpSpPr>
            <a:xfrm>
              <a:off x="792479" y="57428"/>
              <a:ext cx="4541705" cy="989072"/>
              <a:chOff x="0" y="0"/>
              <a:chExt cx="897127" cy="19537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97127" cy="195372"/>
              </a:xfrm>
              <a:custGeom>
                <a:avLst/>
                <a:gdLst/>
                <a:ahLst/>
                <a:cxnLst/>
                <a:rect l="l" t="t" r="r" b="b"/>
                <a:pathLst>
                  <a:path w="897127" h="195372">
                    <a:moveTo>
                      <a:pt x="22728" y="0"/>
                    </a:moveTo>
                    <a:lnTo>
                      <a:pt x="874399" y="0"/>
                    </a:lnTo>
                    <a:cubicBezTo>
                      <a:pt x="880426" y="0"/>
                      <a:pt x="886208" y="2395"/>
                      <a:pt x="890470" y="6657"/>
                    </a:cubicBezTo>
                    <a:cubicBezTo>
                      <a:pt x="894732" y="10919"/>
                      <a:pt x="897127" y="16700"/>
                      <a:pt x="897127" y="22728"/>
                    </a:cubicBezTo>
                    <a:lnTo>
                      <a:pt x="897127" y="172644"/>
                    </a:lnTo>
                    <a:cubicBezTo>
                      <a:pt x="897127" y="178672"/>
                      <a:pt x="894732" y="184453"/>
                      <a:pt x="890470" y="188715"/>
                    </a:cubicBezTo>
                    <a:cubicBezTo>
                      <a:pt x="886208" y="192978"/>
                      <a:pt x="880426" y="195372"/>
                      <a:pt x="874399" y="195372"/>
                    </a:cubicBezTo>
                    <a:lnTo>
                      <a:pt x="22728" y="195372"/>
                    </a:lnTo>
                    <a:cubicBezTo>
                      <a:pt x="10176" y="195372"/>
                      <a:pt x="0" y="185196"/>
                      <a:pt x="0" y="172644"/>
                    </a:cubicBezTo>
                    <a:lnTo>
                      <a:pt x="0" y="22728"/>
                    </a:lnTo>
                    <a:cubicBezTo>
                      <a:pt x="0" y="16700"/>
                      <a:pt x="2395" y="10919"/>
                      <a:pt x="6657" y="6657"/>
                    </a:cubicBezTo>
                    <a:cubicBezTo>
                      <a:pt x="10919" y="2395"/>
                      <a:pt x="16700" y="0"/>
                      <a:pt x="2272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897127" cy="2239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Key Opinion Leader (KOL)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Marketing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054432" cy="1054432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8EF08D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5</a:t>
                </a: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819524" y="3149898"/>
            <a:ext cx="5084905" cy="652755"/>
            <a:chOff x="0" y="0"/>
            <a:chExt cx="1339234" cy="1719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9234" cy="171919"/>
            </a:xfrm>
            <a:custGeom>
              <a:avLst/>
              <a:gdLst/>
              <a:ahLst/>
              <a:cxnLst/>
              <a:rect l="l" t="t" r="r" b="b"/>
              <a:pathLst>
                <a:path w="1339234" h="171919">
                  <a:moveTo>
                    <a:pt x="0" y="0"/>
                  </a:moveTo>
                  <a:lnTo>
                    <a:pt x="1339234" y="0"/>
                  </a:lnTo>
                  <a:lnTo>
                    <a:pt x="1339234" y="171919"/>
                  </a:lnTo>
                  <a:lnTo>
                    <a:pt x="0" y="171919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39234" cy="210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More visible FWD Information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672" y="3149898"/>
            <a:ext cx="790824" cy="790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109365" y="1665399"/>
            <a:ext cx="9367017" cy="7459551"/>
          </a:xfrm>
          <a:custGeom>
            <a:avLst/>
            <a:gdLst/>
            <a:ahLst/>
            <a:cxnLst/>
            <a:rect l="l" t="t" r="r" b="b"/>
            <a:pathLst>
              <a:path w="9367017" h="7459551">
                <a:moveTo>
                  <a:pt x="0" y="0"/>
                </a:moveTo>
                <a:lnTo>
                  <a:pt x="9367017" y="0"/>
                </a:lnTo>
                <a:lnTo>
                  <a:pt x="9367017" y="7459551"/>
                </a:lnTo>
                <a:lnTo>
                  <a:pt x="0" y="7459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10" end="17310"/>
                </p14:media>
              </p:ext>
            </p:extLst>
          </p:nvPr>
        </p:nvPicPr>
        <p:blipFill>
          <a:blip r:embed="rId6"/>
          <a:srcRect l="2257" t="12993" r="10554"/>
          <a:stretch>
            <a:fillRect/>
          </a:stretch>
        </p:blipFill>
        <p:spPr>
          <a:xfrm>
            <a:off x="9092651" y="1665399"/>
            <a:ext cx="7400445" cy="447442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35375" y="1124511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Website Modification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2: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14121" y="4185694"/>
            <a:ext cx="6259545" cy="3091454"/>
            <a:chOff x="0" y="0"/>
            <a:chExt cx="1648604" cy="8142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48604" cy="814210"/>
            </a:xfrm>
            <a:custGeom>
              <a:avLst/>
              <a:gdLst/>
              <a:ahLst/>
              <a:cxnLst/>
              <a:rect l="l" t="t" r="r" b="b"/>
              <a:pathLst>
                <a:path w="1648604" h="814210">
                  <a:moveTo>
                    <a:pt x="0" y="0"/>
                  </a:moveTo>
                  <a:lnTo>
                    <a:pt x="1648604" y="0"/>
                  </a:lnTo>
                  <a:lnTo>
                    <a:pt x="1648604" y="814210"/>
                  </a:lnTo>
                  <a:lnTo>
                    <a:pt x="0" y="81421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48604" cy="852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current website makes</a:t>
              </a: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no mention</a:t>
              </a: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of </a:t>
              </a: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Flair FWD</a:t>
              </a: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leaving passengers unaware of the airline’s biggest improvements.</a:t>
              </a:r>
            </a:p>
            <a:p>
              <a:pPr algn="just"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 </a:t>
              </a: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redesigned the landing page</a:t>
              </a: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to highlight Flair </a:t>
              </a: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FWD, the On-Time Guarantee, and reliability metrics</a:t>
              </a: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above the fold — all visible without scrolling.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164672" y="3149898"/>
            <a:ext cx="790824" cy="7908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8EF08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55496" y="3308221"/>
            <a:ext cx="5575531" cy="494432"/>
            <a:chOff x="0" y="0"/>
            <a:chExt cx="1468453" cy="1302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8453" cy="130221"/>
            </a:xfrm>
            <a:custGeom>
              <a:avLst/>
              <a:gdLst/>
              <a:ahLst/>
              <a:cxnLst/>
              <a:rect l="l" t="t" r="r" b="b"/>
              <a:pathLst>
                <a:path w="1468453" h="130221">
                  <a:moveTo>
                    <a:pt x="0" y="0"/>
                  </a:moveTo>
                  <a:lnTo>
                    <a:pt x="1468453" y="0"/>
                  </a:lnTo>
                  <a:lnTo>
                    <a:pt x="1468453" y="130221"/>
                  </a:lnTo>
                  <a:lnTo>
                    <a:pt x="0" y="130221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68453" cy="168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Add a “Live Dashboard”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35375" y="1124511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Website Modification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2: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84358" y="1996887"/>
            <a:ext cx="8092024" cy="6444193"/>
            <a:chOff x="0" y="0"/>
            <a:chExt cx="10789365" cy="8592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89365" cy="8592258"/>
            </a:xfrm>
            <a:custGeom>
              <a:avLst/>
              <a:gdLst/>
              <a:ahLst/>
              <a:cxnLst/>
              <a:rect l="l" t="t" r="r" b="b"/>
              <a:pathLst>
                <a:path w="10789365" h="8592258">
                  <a:moveTo>
                    <a:pt x="0" y="0"/>
                  </a:moveTo>
                  <a:lnTo>
                    <a:pt x="10789365" y="0"/>
                  </a:lnTo>
                  <a:lnTo>
                    <a:pt x="10789365" y="8592258"/>
                  </a:lnTo>
                  <a:lnTo>
                    <a:pt x="0" y="8592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64202" y="590783"/>
              <a:ext cx="2951831" cy="1001294"/>
            </a:xfrm>
            <a:custGeom>
              <a:avLst/>
              <a:gdLst/>
              <a:ahLst/>
              <a:cxnLst/>
              <a:rect l="l" t="t" r="r" b="b"/>
              <a:pathLst>
                <a:path w="2951831" h="1001294">
                  <a:moveTo>
                    <a:pt x="0" y="0"/>
                  </a:moveTo>
                  <a:lnTo>
                    <a:pt x="2951831" y="0"/>
                  </a:lnTo>
                  <a:lnTo>
                    <a:pt x="2951831" y="1001294"/>
                  </a:lnTo>
                  <a:lnTo>
                    <a:pt x="0" y="1001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4247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64202" y="1770829"/>
              <a:ext cx="3830480" cy="2199794"/>
            </a:xfrm>
            <a:custGeom>
              <a:avLst/>
              <a:gdLst/>
              <a:ahLst/>
              <a:cxnLst/>
              <a:rect l="l" t="t" r="r" b="b"/>
              <a:pathLst>
                <a:path w="3830480" h="2199794">
                  <a:moveTo>
                    <a:pt x="0" y="0"/>
                  </a:moveTo>
                  <a:lnTo>
                    <a:pt x="3830480" y="0"/>
                  </a:lnTo>
                  <a:lnTo>
                    <a:pt x="3830480" y="2199795"/>
                  </a:lnTo>
                  <a:lnTo>
                    <a:pt x="0" y="2199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8608" b="-10274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394682" y="1770829"/>
              <a:ext cx="3934703" cy="2259648"/>
            </a:xfrm>
            <a:custGeom>
              <a:avLst/>
              <a:gdLst/>
              <a:ahLst/>
              <a:cxnLst/>
              <a:rect l="l" t="t" r="r" b="b"/>
              <a:pathLst>
                <a:path w="3934703" h="2259648">
                  <a:moveTo>
                    <a:pt x="0" y="0"/>
                  </a:moveTo>
                  <a:lnTo>
                    <a:pt x="3934704" y="0"/>
                  </a:lnTo>
                  <a:lnTo>
                    <a:pt x="3934704" y="2259649"/>
                  </a:lnTo>
                  <a:lnTo>
                    <a:pt x="0" y="2259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59172" b="-218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5319" y="4419699"/>
            <a:ext cx="6495885" cy="258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Passengers often doubt airline reliability, so we made performance </a:t>
            </a: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visible and verifiable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new</a:t>
            </a: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live dashboard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 Flair’s homepage displays</a:t>
            </a: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daily real-time completion rates and on-time departure rates.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752295" y="3256508"/>
            <a:ext cx="3043674" cy="3804593"/>
          </a:xfrm>
          <a:custGeom>
            <a:avLst/>
            <a:gdLst/>
            <a:ahLst/>
            <a:cxnLst/>
            <a:rect l="l" t="t" r="r" b="b"/>
            <a:pathLst>
              <a:path w="3043674" h="3804593">
                <a:moveTo>
                  <a:pt x="0" y="0"/>
                </a:moveTo>
                <a:lnTo>
                  <a:pt x="3043674" y="0"/>
                </a:lnTo>
                <a:lnTo>
                  <a:pt x="3043674" y="3804593"/>
                </a:lnTo>
                <a:lnTo>
                  <a:pt x="0" y="380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4002215" y="3256508"/>
            <a:ext cx="3184811" cy="3804593"/>
          </a:xfrm>
          <a:custGeom>
            <a:avLst/>
            <a:gdLst/>
            <a:ahLst/>
            <a:cxnLst/>
            <a:rect l="l" t="t" r="r" b="b"/>
            <a:pathLst>
              <a:path w="3184811" h="3804593">
                <a:moveTo>
                  <a:pt x="0" y="0"/>
                </a:moveTo>
                <a:lnTo>
                  <a:pt x="3184812" y="0"/>
                </a:lnTo>
                <a:lnTo>
                  <a:pt x="3184812" y="3804593"/>
                </a:lnTo>
                <a:lnTo>
                  <a:pt x="0" y="3804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043" t="-7492" r="-38184" b="-1033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6740928" y="3256508"/>
            <a:ext cx="3804593" cy="3804593"/>
          </a:xfrm>
          <a:custGeom>
            <a:avLst/>
            <a:gdLst/>
            <a:ahLst/>
            <a:cxnLst/>
            <a:rect l="l" t="t" r="r" b="b"/>
            <a:pathLst>
              <a:path w="3804593" h="3804593">
                <a:moveTo>
                  <a:pt x="0" y="0"/>
                </a:moveTo>
                <a:lnTo>
                  <a:pt x="3804593" y="0"/>
                </a:lnTo>
                <a:lnTo>
                  <a:pt x="3804593" y="3804593"/>
                </a:lnTo>
                <a:lnTo>
                  <a:pt x="0" y="3804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635375" y="2241727"/>
            <a:ext cx="16551652" cy="685800"/>
            <a:chOff x="0" y="0"/>
            <a:chExt cx="4359283" cy="180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59283" cy="180622"/>
            </a:xfrm>
            <a:custGeom>
              <a:avLst/>
              <a:gdLst/>
              <a:ahLst/>
              <a:cxnLst/>
              <a:rect l="l" t="t" r="r" b="b"/>
              <a:pathLst>
                <a:path w="4359283" h="180622">
                  <a:moveTo>
                    <a:pt x="0" y="0"/>
                  </a:moveTo>
                  <a:lnTo>
                    <a:pt x="4359283" y="0"/>
                  </a:lnTo>
                  <a:lnTo>
                    <a:pt x="4359283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359283" cy="209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Launch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live, trend-driven campaigns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curated to the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target segment’s interests, trends, and behavior,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while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promoting Flair FWD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5375" y="7681701"/>
            <a:ext cx="5792279" cy="1419636"/>
            <a:chOff x="0" y="0"/>
            <a:chExt cx="1525538" cy="3738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5538" cy="373896"/>
            </a:xfrm>
            <a:custGeom>
              <a:avLst/>
              <a:gdLst/>
              <a:ahLst/>
              <a:cxnLst/>
              <a:rect l="l" t="t" r="r" b="b"/>
              <a:pathLst>
                <a:path w="1525538" h="373896">
                  <a:moveTo>
                    <a:pt x="0" y="0"/>
                  </a:moveTo>
                  <a:lnTo>
                    <a:pt x="1525538" y="0"/>
                  </a:lnTo>
                  <a:lnTo>
                    <a:pt x="1525538" y="373896"/>
                  </a:lnTo>
                  <a:lnTo>
                    <a:pt x="0" y="37389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25538" cy="402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5375" y="6016039"/>
            <a:ext cx="5792279" cy="1732749"/>
            <a:chOff x="0" y="0"/>
            <a:chExt cx="1525538" cy="456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5538" cy="456362"/>
            </a:xfrm>
            <a:custGeom>
              <a:avLst/>
              <a:gdLst/>
              <a:ahLst/>
              <a:cxnLst/>
              <a:rect l="l" t="t" r="r" b="b"/>
              <a:pathLst>
                <a:path w="1525538" h="456362">
                  <a:moveTo>
                    <a:pt x="0" y="0"/>
                  </a:moveTo>
                  <a:lnTo>
                    <a:pt x="1525538" y="0"/>
                  </a:lnTo>
                  <a:lnTo>
                    <a:pt x="1525538" y="456362"/>
                  </a:lnTo>
                  <a:lnTo>
                    <a:pt x="0" y="456362"/>
                  </a:ln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525538" cy="484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5375" y="3977770"/>
            <a:ext cx="5792279" cy="2167560"/>
            <a:chOff x="0" y="0"/>
            <a:chExt cx="1525538" cy="5708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5538" cy="570880"/>
            </a:xfrm>
            <a:custGeom>
              <a:avLst/>
              <a:gdLst/>
              <a:ahLst/>
              <a:cxnLst/>
              <a:rect l="l" t="t" r="r" b="b"/>
              <a:pathLst>
                <a:path w="1525538" h="570880">
                  <a:moveTo>
                    <a:pt x="0" y="0"/>
                  </a:moveTo>
                  <a:lnTo>
                    <a:pt x="1525538" y="0"/>
                  </a:lnTo>
                  <a:lnTo>
                    <a:pt x="1525538" y="570880"/>
                  </a:lnTo>
                  <a:lnTo>
                    <a:pt x="0" y="57088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525538" cy="599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40545" y="3489356"/>
            <a:ext cx="3207124" cy="907433"/>
            <a:chOff x="0" y="0"/>
            <a:chExt cx="4276165" cy="120991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60352"/>
              <a:ext cx="4276165" cy="1089206"/>
              <a:chOff x="0" y="0"/>
              <a:chExt cx="844675" cy="21515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44675" cy="215152"/>
              </a:xfrm>
              <a:custGeom>
                <a:avLst/>
                <a:gdLst/>
                <a:ahLst/>
                <a:cxnLst/>
                <a:rect l="l" t="t" r="r" b="b"/>
                <a:pathLst>
                  <a:path w="844675" h="215152">
                    <a:moveTo>
                      <a:pt x="107576" y="0"/>
                    </a:moveTo>
                    <a:lnTo>
                      <a:pt x="737099" y="0"/>
                    </a:lnTo>
                    <a:cubicBezTo>
                      <a:pt x="796511" y="0"/>
                      <a:pt x="844675" y="48163"/>
                      <a:pt x="844675" y="107576"/>
                    </a:cubicBezTo>
                    <a:lnTo>
                      <a:pt x="844675" y="107576"/>
                    </a:lnTo>
                    <a:cubicBezTo>
                      <a:pt x="844675" y="136107"/>
                      <a:pt x="833341" y="163469"/>
                      <a:pt x="813166" y="183644"/>
                    </a:cubicBezTo>
                    <a:cubicBezTo>
                      <a:pt x="792992" y="203818"/>
                      <a:pt x="765630" y="215152"/>
                      <a:pt x="737099" y="215152"/>
                    </a:cubicBezTo>
                    <a:lnTo>
                      <a:pt x="107576" y="215152"/>
                    </a:lnTo>
                    <a:cubicBezTo>
                      <a:pt x="48163" y="215152"/>
                      <a:pt x="0" y="166988"/>
                      <a:pt x="0" y="107576"/>
                    </a:cubicBezTo>
                    <a:lnTo>
                      <a:pt x="0" y="107576"/>
                    </a:lnTo>
                    <a:cubicBezTo>
                      <a:pt x="0" y="48163"/>
                      <a:pt x="48163" y="0"/>
                      <a:pt x="10757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44675" cy="253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 Ticket to                     </a:t>
                </a:r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2236238" y="0"/>
              <a:ext cx="1112561" cy="1209911"/>
            </a:xfrm>
            <a:custGeom>
              <a:avLst/>
              <a:gdLst/>
              <a:ahLst/>
              <a:cxnLst/>
              <a:rect l="l" t="t" r="r" b="b"/>
              <a:pathLst>
                <a:path w="1112561" h="1209911">
                  <a:moveTo>
                    <a:pt x="0" y="0"/>
                  </a:moveTo>
                  <a:lnTo>
                    <a:pt x="1112561" y="0"/>
                  </a:lnTo>
                  <a:lnTo>
                    <a:pt x="1112561" y="1209911"/>
                  </a:lnTo>
                  <a:lnTo>
                    <a:pt x="0" y="120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4936" t="-20753" r="-125082" b="-4400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808908" y="8071952"/>
            <a:ext cx="558556" cy="706220"/>
          </a:xfrm>
          <a:custGeom>
            <a:avLst/>
            <a:gdLst/>
            <a:ahLst/>
            <a:cxnLst/>
            <a:rect l="l" t="t" r="r" b="b"/>
            <a:pathLst>
              <a:path w="558556" h="706220">
                <a:moveTo>
                  <a:pt x="0" y="0"/>
                </a:moveTo>
                <a:lnTo>
                  <a:pt x="558556" y="0"/>
                </a:lnTo>
                <a:lnTo>
                  <a:pt x="558556" y="706220"/>
                </a:lnTo>
                <a:lnTo>
                  <a:pt x="0" y="70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7" name="Group 27"/>
          <p:cNvGrpSpPr/>
          <p:nvPr/>
        </p:nvGrpSpPr>
        <p:grpSpPr>
          <a:xfrm>
            <a:off x="6740928" y="7748787"/>
            <a:ext cx="1564342" cy="1352550"/>
            <a:chOff x="0" y="0"/>
            <a:chExt cx="940074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40074" cy="812800"/>
            </a:xfrm>
            <a:custGeom>
              <a:avLst/>
              <a:gdLst/>
              <a:ahLst/>
              <a:cxnLst/>
              <a:rect l="l" t="t" r="r" b="b"/>
              <a:pathLst>
                <a:path w="940074" h="812800">
                  <a:moveTo>
                    <a:pt x="470037" y="0"/>
                  </a:moveTo>
                  <a:cubicBezTo>
                    <a:pt x="210443" y="0"/>
                    <a:pt x="0" y="181951"/>
                    <a:pt x="0" y="406400"/>
                  </a:cubicBezTo>
                  <a:cubicBezTo>
                    <a:pt x="0" y="630849"/>
                    <a:pt x="210443" y="812800"/>
                    <a:pt x="470037" y="812800"/>
                  </a:cubicBezTo>
                  <a:cubicBezTo>
                    <a:pt x="729631" y="812800"/>
                    <a:pt x="940074" y="630849"/>
                    <a:pt x="940074" y="406400"/>
                  </a:cubicBezTo>
                  <a:cubicBezTo>
                    <a:pt x="940074" y="181951"/>
                    <a:pt x="729631" y="0"/>
                    <a:pt x="470037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8132" y="47625"/>
              <a:ext cx="76381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Spot the Flair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35375" y="1124511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Segment-Specific Campaigns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Recommendation 3: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73666" y="9561214"/>
            <a:ext cx="198239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5834" y="3077894"/>
            <a:ext cx="20057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Sample campaign: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8908" y="4482514"/>
            <a:ext cx="5445212" cy="155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Pop-up events and booths to increase brand engagement, attract potential and returning customers, and position Flair FWD as innovative, fun, and community-oriented.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613989" y="7947888"/>
            <a:ext cx="4060235" cy="92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event would feature interactive challenges where participants can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 prizes.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84321" y="7242076"/>
            <a:ext cx="1978763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activities: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255049" y="7748787"/>
            <a:ext cx="1493259" cy="1352550"/>
            <a:chOff x="0" y="0"/>
            <a:chExt cx="897358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97358" cy="812800"/>
            </a:xfrm>
            <a:custGeom>
              <a:avLst/>
              <a:gdLst/>
              <a:ahLst/>
              <a:cxnLst/>
              <a:rect l="l" t="t" r="r" b="b"/>
              <a:pathLst>
                <a:path w="897358" h="812800">
                  <a:moveTo>
                    <a:pt x="448679" y="0"/>
                  </a:moveTo>
                  <a:cubicBezTo>
                    <a:pt x="200880" y="0"/>
                    <a:pt x="0" y="181951"/>
                    <a:pt x="0" y="406400"/>
                  </a:cubicBezTo>
                  <a:cubicBezTo>
                    <a:pt x="0" y="630849"/>
                    <a:pt x="200880" y="812800"/>
                    <a:pt x="448679" y="812800"/>
                  </a:cubicBezTo>
                  <a:cubicBezTo>
                    <a:pt x="696477" y="812800"/>
                    <a:pt x="897358" y="630849"/>
                    <a:pt x="897358" y="406400"/>
                  </a:cubicBezTo>
                  <a:cubicBezTo>
                    <a:pt x="897358" y="181951"/>
                    <a:pt x="696477" y="0"/>
                    <a:pt x="448679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4127" y="47625"/>
              <a:ext cx="72910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Carry on Challenge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795969" y="7748787"/>
            <a:ext cx="1493259" cy="1352550"/>
            <a:chOff x="0" y="0"/>
            <a:chExt cx="897358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97358" cy="812800"/>
            </a:xfrm>
            <a:custGeom>
              <a:avLst/>
              <a:gdLst/>
              <a:ahLst/>
              <a:cxnLst/>
              <a:rect l="l" t="t" r="r" b="b"/>
              <a:pathLst>
                <a:path w="897358" h="812800">
                  <a:moveTo>
                    <a:pt x="448679" y="0"/>
                  </a:moveTo>
                  <a:cubicBezTo>
                    <a:pt x="200880" y="0"/>
                    <a:pt x="0" y="181951"/>
                    <a:pt x="0" y="406400"/>
                  </a:cubicBezTo>
                  <a:cubicBezTo>
                    <a:pt x="0" y="630849"/>
                    <a:pt x="200880" y="812800"/>
                    <a:pt x="448679" y="812800"/>
                  </a:cubicBezTo>
                  <a:cubicBezTo>
                    <a:pt x="696477" y="812800"/>
                    <a:pt x="897358" y="630849"/>
                    <a:pt x="897358" y="406400"/>
                  </a:cubicBezTo>
                  <a:cubicBezTo>
                    <a:pt x="897358" y="181951"/>
                    <a:pt x="696477" y="0"/>
                    <a:pt x="448679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84127" y="47625"/>
              <a:ext cx="729103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Flair Pop Quiz: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808908" y="6297731"/>
            <a:ext cx="3889093" cy="124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Targeted and high traffic locations: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Latin Festivals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in Toronto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Downtown area          </a:t>
            </a:r>
          </a:p>
        </p:txBody>
      </p:sp>
      <p:sp>
        <p:nvSpPr>
          <p:cNvPr id="47" name="AutoShape 47"/>
          <p:cNvSpPr/>
          <p:nvPr/>
        </p:nvSpPr>
        <p:spPr>
          <a:xfrm>
            <a:off x="3168656" y="6915922"/>
            <a:ext cx="3628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48" name="AutoShape 48"/>
          <p:cNvSpPr/>
          <p:nvPr/>
        </p:nvSpPr>
        <p:spPr>
          <a:xfrm>
            <a:off x="3168656" y="7404944"/>
            <a:ext cx="3628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49" name="TextBox 49"/>
          <p:cNvSpPr txBox="1"/>
          <p:nvPr/>
        </p:nvSpPr>
        <p:spPr>
          <a:xfrm>
            <a:off x="3676538" y="6612037"/>
            <a:ext cx="2751115" cy="61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Specifically Jamaican diaspora in Toronto.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6538" y="7242076"/>
            <a:ext cx="1900283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Gen-Z.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5000"/>
                  </a:srgbClr>
                </a:gs>
                <a:gs pos="100000">
                  <a:srgbClr val="737373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848100" y="4491744"/>
            <a:ext cx="9810750" cy="1701890"/>
            <a:chOff x="0" y="0"/>
            <a:chExt cx="13081000" cy="226918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081000" cy="2269187"/>
              <a:chOff x="0" y="0"/>
              <a:chExt cx="2583901" cy="44823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83901" cy="448234"/>
              </a:xfrm>
              <a:custGeom>
                <a:avLst/>
                <a:gdLst/>
                <a:ahLst/>
                <a:cxnLst/>
                <a:rect l="l" t="t" r="r" b="b"/>
                <a:pathLst>
                  <a:path w="2583901" h="448234">
                    <a:moveTo>
                      <a:pt x="15783" y="0"/>
                    </a:moveTo>
                    <a:lnTo>
                      <a:pt x="2568119" y="0"/>
                    </a:lnTo>
                    <a:cubicBezTo>
                      <a:pt x="2576835" y="0"/>
                      <a:pt x="2583901" y="7066"/>
                      <a:pt x="2583901" y="15783"/>
                    </a:cubicBezTo>
                    <a:lnTo>
                      <a:pt x="2583901" y="432452"/>
                    </a:lnTo>
                    <a:cubicBezTo>
                      <a:pt x="2583901" y="441168"/>
                      <a:pt x="2576835" y="448234"/>
                      <a:pt x="2568119" y="448234"/>
                    </a:cubicBezTo>
                    <a:lnTo>
                      <a:pt x="15783" y="448234"/>
                    </a:lnTo>
                    <a:cubicBezTo>
                      <a:pt x="7066" y="448234"/>
                      <a:pt x="0" y="441168"/>
                      <a:pt x="0" y="432452"/>
                    </a:cubicBezTo>
                    <a:lnTo>
                      <a:pt x="0" y="15783"/>
                    </a:lnTo>
                    <a:cubicBezTo>
                      <a:pt x="0" y="7066"/>
                      <a:pt x="7066" y="0"/>
                      <a:pt x="15783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2583901" cy="4768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1974744" y="1778866"/>
              <a:ext cx="913151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08336" y="198220"/>
              <a:ext cx="8864327" cy="132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Situational Analysis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85000"/>
                  </a:srgbClr>
                </a:gs>
                <a:gs pos="100000">
                  <a:srgbClr val="737373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48100" y="4717960"/>
            <a:ext cx="9810750" cy="1701890"/>
            <a:chOff x="0" y="0"/>
            <a:chExt cx="2583901" cy="448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3901" cy="448234"/>
            </a:xfrm>
            <a:custGeom>
              <a:avLst/>
              <a:gdLst/>
              <a:ahLst/>
              <a:cxnLst/>
              <a:rect l="l" t="t" r="r" b="b"/>
              <a:pathLst>
                <a:path w="2583901" h="448234">
                  <a:moveTo>
                    <a:pt x="15783" y="0"/>
                  </a:moveTo>
                  <a:lnTo>
                    <a:pt x="2568119" y="0"/>
                  </a:lnTo>
                  <a:cubicBezTo>
                    <a:pt x="2576835" y="0"/>
                    <a:pt x="2583901" y="7066"/>
                    <a:pt x="2583901" y="15783"/>
                  </a:cubicBezTo>
                  <a:lnTo>
                    <a:pt x="2583901" y="432452"/>
                  </a:lnTo>
                  <a:cubicBezTo>
                    <a:pt x="2583901" y="441168"/>
                    <a:pt x="2576835" y="448234"/>
                    <a:pt x="2568119" y="448234"/>
                  </a:cubicBezTo>
                  <a:lnTo>
                    <a:pt x="15783" y="448234"/>
                  </a:lnTo>
                  <a:cubicBezTo>
                    <a:pt x="7066" y="448234"/>
                    <a:pt x="0" y="441168"/>
                    <a:pt x="0" y="432452"/>
                  </a:cubicBezTo>
                  <a:lnTo>
                    <a:pt x="0" y="15783"/>
                  </a:lnTo>
                  <a:cubicBezTo>
                    <a:pt x="0" y="7066"/>
                    <a:pt x="7066" y="0"/>
                    <a:pt x="15783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83901" cy="476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329158" y="6052110"/>
            <a:ext cx="68486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6141495" y="4838050"/>
            <a:ext cx="5223960" cy="10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017270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6353919" y="4992974"/>
            <a:ext cx="3040716" cy="1195994"/>
            <a:chOff x="0" y="0"/>
            <a:chExt cx="800847" cy="314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0847" cy="314994"/>
            </a:xfrm>
            <a:custGeom>
              <a:avLst/>
              <a:gdLst/>
              <a:ahLst/>
              <a:cxnLst/>
              <a:rect l="l" t="t" r="r" b="b"/>
              <a:pathLst>
                <a:path w="800847" h="314994">
                  <a:moveTo>
                    <a:pt x="129850" y="0"/>
                  </a:moveTo>
                  <a:lnTo>
                    <a:pt x="670997" y="0"/>
                  </a:lnTo>
                  <a:cubicBezTo>
                    <a:pt x="705435" y="0"/>
                    <a:pt x="738463" y="13681"/>
                    <a:pt x="762815" y="38032"/>
                  </a:cubicBezTo>
                  <a:cubicBezTo>
                    <a:pt x="787166" y="62384"/>
                    <a:pt x="800847" y="95412"/>
                    <a:pt x="800847" y="129850"/>
                  </a:cubicBezTo>
                  <a:lnTo>
                    <a:pt x="800847" y="185144"/>
                  </a:lnTo>
                  <a:cubicBezTo>
                    <a:pt x="800847" y="219582"/>
                    <a:pt x="787166" y="252610"/>
                    <a:pt x="762815" y="276962"/>
                  </a:cubicBezTo>
                  <a:cubicBezTo>
                    <a:pt x="738463" y="301314"/>
                    <a:pt x="705435" y="314994"/>
                    <a:pt x="670997" y="314994"/>
                  </a:cubicBezTo>
                  <a:lnTo>
                    <a:pt x="129850" y="314994"/>
                  </a:lnTo>
                  <a:cubicBezTo>
                    <a:pt x="95412" y="314994"/>
                    <a:pt x="62384" y="301314"/>
                    <a:pt x="38032" y="276962"/>
                  </a:cubicBezTo>
                  <a:cubicBezTo>
                    <a:pt x="13681" y="252610"/>
                    <a:pt x="0" y="219582"/>
                    <a:pt x="0" y="185144"/>
                  </a:cubicBezTo>
                  <a:lnTo>
                    <a:pt x="0" y="129850"/>
                  </a:lnTo>
                  <a:cubicBezTo>
                    <a:pt x="0" y="95412"/>
                    <a:pt x="13681" y="62384"/>
                    <a:pt x="38032" y="38032"/>
                  </a:cubicBezTo>
                  <a:cubicBezTo>
                    <a:pt x="62384" y="13681"/>
                    <a:pt x="95412" y="0"/>
                    <a:pt x="1298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00847" cy="400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3.64 ROI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4542666" y="3976563"/>
            <a:ext cx="1997280" cy="1119892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AutoShape 10"/>
          <p:cNvSpPr/>
          <p:nvPr/>
        </p:nvSpPr>
        <p:spPr>
          <a:xfrm flipV="1">
            <a:off x="4542666" y="6116705"/>
            <a:ext cx="2041978" cy="1121057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635375" y="1124511"/>
            <a:ext cx="9619674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Financial Impact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058527" y="5872176"/>
            <a:ext cx="2533925" cy="3071569"/>
            <a:chOff x="0" y="0"/>
            <a:chExt cx="3378567" cy="409542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716859"/>
              <a:ext cx="3378567" cy="337856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33333">
                      <a:srgbClr val="8EF08D">
                        <a:alpha val="100000"/>
                      </a:srgbClr>
                    </a:gs>
                    <a:gs pos="66667">
                      <a:srgbClr val="8EF08D">
                        <a:alpha val="100000"/>
                      </a:srgbClr>
                    </a:gs>
                    <a:gs pos="100000">
                      <a:srgbClr val="4D564D">
                        <a:alpha val="100000"/>
                      </a:srgbClr>
                    </a:gs>
                  </a:gsLst>
                  <a:lin ang="189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45254" y="1924165"/>
              <a:ext cx="2088059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$3.36M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24414" y="-38100"/>
              <a:ext cx="796975" cy="46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08741" y="2391566"/>
            <a:ext cx="2827478" cy="2851960"/>
            <a:chOff x="0" y="0"/>
            <a:chExt cx="3769970" cy="380261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424046"/>
              <a:ext cx="3378567" cy="337856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33333">
                      <a:srgbClr val="8EF08D">
                        <a:alpha val="100000"/>
                      </a:srgbClr>
                    </a:gs>
                    <a:gs pos="66667">
                      <a:srgbClr val="8EF08D">
                        <a:alpha val="100000"/>
                      </a:srgbClr>
                    </a:gs>
                    <a:gs pos="100000">
                      <a:srgbClr val="4D564D">
                        <a:alpha val="100000"/>
                      </a:srgbClr>
                    </a:gs>
                  </a:gsLst>
                  <a:lin ang="189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60402" y="1631352"/>
              <a:ext cx="2439293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$12.25M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382" y="-38100"/>
              <a:ext cx="3703588" cy="46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Incremental Revenue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78874" y="289671"/>
            <a:ext cx="5853075" cy="8968629"/>
            <a:chOff x="0" y="0"/>
            <a:chExt cx="7804100" cy="1195817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792634"/>
              <a:ext cx="7804100" cy="1814957"/>
              <a:chOff x="0" y="0"/>
              <a:chExt cx="1541571" cy="35852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41571" cy="358521"/>
              </a:xfrm>
              <a:custGeom>
                <a:avLst/>
                <a:gdLst/>
                <a:ahLst/>
                <a:cxnLst/>
                <a:rect l="l" t="t" r="r" b="b"/>
                <a:pathLst>
                  <a:path w="1541571" h="358521">
                    <a:moveTo>
                      <a:pt x="1541571" y="26454"/>
                    </a:moveTo>
                    <a:lnTo>
                      <a:pt x="1541571" y="332067"/>
                    </a:lnTo>
                    <a:cubicBezTo>
                      <a:pt x="1541571" y="346677"/>
                      <a:pt x="1529727" y="358521"/>
                      <a:pt x="1515117" y="358521"/>
                    </a:cubicBezTo>
                    <a:lnTo>
                      <a:pt x="26454" y="358521"/>
                    </a:lnTo>
                    <a:cubicBezTo>
                      <a:pt x="19438" y="358521"/>
                      <a:pt x="12709" y="355734"/>
                      <a:pt x="7748" y="350773"/>
                    </a:cubicBezTo>
                    <a:cubicBezTo>
                      <a:pt x="2787" y="345812"/>
                      <a:pt x="0" y="339083"/>
                      <a:pt x="0" y="332067"/>
                    </a:cubicBezTo>
                    <a:lnTo>
                      <a:pt x="0" y="26454"/>
                    </a:lnTo>
                    <a:cubicBezTo>
                      <a:pt x="0" y="19438"/>
                      <a:pt x="2787" y="12709"/>
                      <a:pt x="7748" y="7748"/>
                    </a:cubicBezTo>
                    <a:cubicBezTo>
                      <a:pt x="12709" y="2787"/>
                      <a:pt x="19438" y="0"/>
                      <a:pt x="26454" y="0"/>
                    </a:cubicBezTo>
                    <a:lnTo>
                      <a:pt x="1515117" y="0"/>
                    </a:lnTo>
                    <a:cubicBezTo>
                      <a:pt x="1522133" y="0"/>
                      <a:pt x="1528862" y="2787"/>
                      <a:pt x="1533823" y="7748"/>
                    </a:cubicBezTo>
                    <a:cubicBezTo>
                      <a:pt x="1538784" y="12709"/>
                      <a:pt x="1541571" y="19438"/>
                      <a:pt x="1541571" y="26454"/>
                    </a:cubicBez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541571" cy="38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944003" y="0"/>
              <a:ext cx="3630705" cy="1048865"/>
              <a:chOff x="0" y="0"/>
              <a:chExt cx="717176" cy="20718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17176" cy="207183"/>
              </a:xfrm>
              <a:custGeom>
                <a:avLst/>
                <a:gdLst/>
                <a:ahLst/>
                <a:cxnLst/>
                <a:rect l="l" t="t" r="r" b="b"/>
                <a:pathLst>
                  <a:path w="717176" h="207183">
                    <a:moveTo>
                      <a:pt x="103592" y="0"/>
                    </a:moveTo>
                    <a:lnTo>
                      <a:pt x="613585" y="0"/>
                    </a:lnTo>
                    <a:cubicBezTo>
                      <a:pt x="641059" y="0"/>
                      <a:pt x="667408" y="10914"/>
                      <a:pt x="686835" y="30341"/>
                    </a:cubicBezTo>
                    <a:cubicBezTo>
                      <a:pt x="706262" y="49768"/>
                      <a:pt x="717176" y="76117"/>
                      <a:pt x="717176" y="103592"/>
                    </a:cubicBezTo>
                    <a:lnTo>
                      <a:pt x="717176" y="103592"/>
                    </a:lnTo>
                    <a:cubicBezTo>
                      <a:pt x="717176" y="160804"/>
                      <a:pt x="670797" y="207183"/>
                      <a:pt x="613585" y="207183"/>
                    </a:cubicBezTo>
                    <a:lnTo>
                      <a:pt x="103592" y="207183"/>
                    </a:lnTo>
                    <a:cubicBezTo>
                      <a:pt x="46380" y="207183"/>
                      <a:pt x="0" y="160804"/>
                      <a:pt x="0" y="103592"/>
                    </a:cubicBezTo>
                    <a:lnTo>
                      <a:pt x="0" y="103592"/>
                    </a:lnTo>
                    <a:cubicBezTo>
                      <a:pt x="0" y="46380"/>
                      <a:pt x="46380" y="0"/>
                      <a:pt x="10359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717176" cy="254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8EF08D"/>
                    </a:solidFill>
                    <a:latin typeface="Helvetica World Bold"/>
                    <a:ea typeface="Helvetica World Bold"/>
                    <a:cs typeface="Helvetica World Bold"/>
                    <a:sym typeface="Helvetica World Bold"/>
                  </a:rPr>
                  <a:t>Assumptions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2941631"/>
              <a:ext cx="7804100" cy="2800557"/>
              <a:chOff x="0" y="0"/>
              <a:chExt cx="1508018" cy="54117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08018" cy="541172"/>
              </a:xfrm>
              <a:custGeom>
                <a:avLst/>
                <a:gdLst/>
                <a:ahLst/>
                <a:cxnLst/>
                <a:rect l="l" t="t" r="r" b="b"/>
                <a:pathLst>
                  <a:path w="1508018" h="541172">
                    <a:moveTo>
                      <a:pt x="1508018" y="26454"/>
                    </a:moveTo>
                    <a:lnTo>
                      <a:pt x="1508018" y="514718"/>
                    </a:lnTo>
                    <a:cubicBezTo>
                      <a:pt x="1508018" y="521734"/>
                      <a:pt x="1505231" y="528463"/>
                      <a:pt x="1500270" y="533424"/>
                    </a:cubicBezTo>
                    <a:cubicBezTo>
                      <a:pt x="1495308" y="538385"/>
                      <a:pt x="1488580" y="541172"/>
                      <a:pt x="1481564" y="541172"/>
                    </a:cubicBezTo>
                    <a:lnTo>
                      <a:pt x="26454" y="541172"/>
                    </a:lnTo>
                    <a:cubicBezTo>
                      <a:pt x="11844" y="541172"/>
                      <a:pt x="0" y="529328"/>
                      <a:pt x="0" y="514718"/>
                    </a:cubicBezTo>
                    <a:lnTo>
                      <a:pt x="0" y="26454"/>
                    </a:lnTo>
                    <a:cubicBezTo>
                      <a:pt x="0" y="19438"/>
                      <a:pt x="2787" y="12709"/>
                      <a:pt x="7748" y="7748"/>
                    </a:cubicBezTo>
                    <a:cubicBezTo>
                      <a:pt x="12709" y="2787"/>
                      <a:pt x="19438" y="0"/>
                      <a:pt x="26454" y="0"/>
                    </a:cubicBezTo>
                    <a:lnTo>
                      <a:pt x="1481564" y="0"/>
                    </a:lnTo>
                    <a:cubicBezTo>
                      <a:pt x="1488580" y="0"/>
                      <a:pt x="1495308" y="2787"/>
                      <a:pt x="1500270" y="7748"/>
                    </a:cubicBezTo>
                    <a:cubicBezTo>
                      <a:pt x="1505231" y="12709"/>
                      <a:pt x="1508018" y="19438"/>
                      <a:pt x="1508018" y="26454"/>
                    </a:cubicBez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508018" cy="5697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1425" y="2917072"/>
              <a:ext cx="2685579" cy="3081292"/>
            </a:xfrm>
            <a:prstGeom prst="rect">
              <a:avLst/>
            </a:prstGeom>
          </p:spPr>
        </p:pic>
        <p:sp>
          <p:nvSpPr>
            <p:cNvPr id="40" name="AutoShape 40"/>
            <p:cNvSpPr/>
            <p:nvPr/>
          </p:nvSpPr>
          <p:spPr>
            <a:xfrm>
              <a:off x="3735363" y="2721891"/>
              <a:ext cx="0" cy="71078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0" y="6124104"/>
              <a:ext cx="7804100" cy="1718664"/>
              <a:chOff x="0" y="0"/>
              <a:chExt cx="1508018" cy="33211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508018" cy="332110"/>
              </a:xfrm>
              <a:custGeom>
                <a:avLst/>
                <a:gdLst/>
                <a:ahLst/>
                <a:cxnLst/>
                <a:rect l="l" t="t" r="r" b="b"/>
                <a:pathLst>
                  <a:path w="1508018" h="332110">
                    <a:moveTo>
                      <a:pt x="1508018" y="26454"/>
                    </a:moveTo>
                    <a:lnTo>
                      <a:pt x="1508018" y="305656"/>
                    </a:lnTo>
                    <a:cubicBezTo>
                      <a:pt x="1508018" y="320266"/>
                      <a:pt x="1496174" y="332110"/>
                      <a:pt x="1481564" y="332110"/>
                    </a:cubicBezTo>
                    <a:lnTo>
                      <a:pt x="26454" y="332110"/>
                    </a:lnTo>
                    <a:cubicBezTo>
                      <a:pt x="19438" y="332110"/>
                      <a:pt x="12709" y="329323"/>
                      <a:pt x="7748" y="324362"/>
                    </a:cubicBezTo>
                    <a:cubicBezTo>
                      <a:pt x="2787" y="319401"/>
                      <a:pt x="0" y="312672"/>
                      <a:pt x="0" y="305656"/>
                    </a:cubicBezTo>
                    <a:lnTo>
                      <a:pt x="0" y="26454"/>
                    </a:lnTo>
                    <a:cubicBezTo>
                      <a:pt x="0" y="19438"/>
                      <a:pt x="2787" y="12709"/>
                      <a:pt x="7748" y="7748"/>
                    </a:cubicBezTo>
                    <a:cubicBezTo>
                      <a:pt x="12709" y="2787"/>
                      <a:pt x="19438" y="0"/>
                      <a:pt x="26454" y="0"/>
                    </a:cubicBezTo>
                    <a:lnTo>
                      <a:pt x="1481564" y="0"/>
                    </a:lnTo>
                    <a:cubicBezTo>
                      <a:pt x="1488580" y="0"/>
                      <a:pt x="1495308" y="2787"/>
                      <a:pt x="1500270" y="7748"/>
                    </a:cubicBezTo>
                    <a:cubicBezTo>
                      <a:pt x="1505231" y="12709"/>
                      <a:pt x="1508018" y="19438"/>
                      <a:pt x="1508018" y="26454"/>
                    </a:cubicBez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508018" cy="3606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44" name="AutoShape 44"/>
            <p:cNvSpPr/>
            <p:nvPr/>
          </p:nvSpPr>
          <p:spPr>
            <a:xfrm>
              <a:off x="3671863" y="5555679"/>
              <a:ext cx="0" cy="71078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0" y="8223768"/>
              <a:ext cx="7804100" cy="2176747"/>
              <a:chOff x="0" y="0"/>
              <a:chExt cx="1508018" cy="42062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508018" cy="420629"/>
              </a:xfrm>
              <a:custGeom>
                <a:avLst/>
                <a:gdLst/>
                <a:ahLst/>
                <a:cxnLst/>
                <a:rect l="l" t="t" r="r" b="b"/>
                <a:pathLst>
                  <a:path w="1508018" h="420629">
                    <a:moveTo>
                      <a:pt x="1508018" y="26454"/>
                    </a:moveTo>
                    <a:lnTo>
                      <a:pt x="1508018" y="394175"/>
                    </a:lnTo>
                    <a:cubicBezTo>
                      <a:pt x="1508018" y="408785"/>
                      <a:pt x="1496174" y="420629"/>
                      <a:pt x="1481564" y="420629"/>
                    </a:cubicBezTo>
                    <a:lnTo>
                      <a:pt x="26454" y="420629"/>
                    </a:lnTo>
                    <a:cubicBezTo>
                      <a:pt x="19438" y="420629"/>
                      <a:pt x="12709" y="417842"/>
                      <a:pt x="7748" y="412881"/>
                    </a:cubicBezTo>
                    <a:cubicBezTo>
                      <a:pt x="2787" y="407919"/>
                      <a:pt x="0" y="401191"/>
                      <a:pt x="0" y="394175"/>
                    </a:cubicBezTo>
                    <a:lnTo>
                      <a:pt x="0" y="26454"/>
                    </a:lnTo>
                    <a:cubicBezTo>
                      <a:pt x="0" y="19438"/>
                      <a:pt x="2787" y="12709"/>
                      <a:pt x="7748" y="7748"/>
                    </a:cubicBezTo>
                    <a:cubicBezTo>
                      <a:pt x="12709" y="2787"/>
                      <a:pt x="19438" y="0"/>
                      <a:pt x="26454" y="0"/>
                    </a:cubicBezTo>
                    <a:lnTo>
                      <a:pt x="1481564" y="0"/>
                    </a:lnTo>
                    <a:cubicBezTo>
                      <a:pt x="1488580" y="0"/>
                      <a:pt x="1495308" y="2787"/>
                      <a:pt x="1500270" y="7748"/>
                    </a:cubicBezTo>
                    <a:cubicBezTo>
                      <a:pt x="1505231" y="12709"/>
                      <a:pt x="1508018" y="19438"/>
                      <a:pt x="1508018" y="26454"/>
                    </a:cubicBez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508018" cy="449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3655127" y="7842768"/>
              <a:ext cx="0" cy="71078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028167" y="8690082"/>
              <a:ext cx="4546541" cy="1317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Brand Refresh Allocation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25%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 marketing budget</a:t>
              </a:r>
            </a:p>
          </p:txBody>
        </p:sp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0135" y="8058904"/>
              <a:ext cx="3048158" cy="2480869"/>
            </a:xfrm>
            <a:prstGeom prst="rect">
              <a:avLst/>
            </a:prstGeom>
          </p:spPr>
        </p:pic>
        <p:sp>
          <p:nvSpPr>
            <p:cNvPr id="51" name="AutoShape 51"/>
            <p:cNvSpPr/>
            <p:nvPr/>
          </p:nvSpPr>
          <p:spPr>
            <a:xfrm>
              <a:off x="3655127" y="10045121"/>
              <a:ext cx="0" cy="71078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208800" y="1134628"/>
              <a:ext cx="7108336" cy="128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Estimated Annual Revenue: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$600M CAD</a:t>
              </a: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(based on media reported range of $500M–$800M)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787203" y="3515988"/>
              <a:ext cx="2500997" cy="173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Flair Marketing Spend: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2.5%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 revenue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3515988"/>
              <a:ext cx="3013780" cy="173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ULCC Marketing Spend: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2-3%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 revenue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05187" y="6374013"/>
              <a:ext cx="7108336" cy="1303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Annual Marketing Budget :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$600M x 2.5%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$15M CAD</a:t>
              </a:r>
            </a:p>
          </p:txBody>
        </p:sp>
        <p:grpSp>
          <p:nvGrpSpPr>
            <p:cNvPr id="56" name="Group 56"/>
            <p:cNvGrpSpPr/>
            <p:nvPr/>
          </p:nvGrpSpPr>
          <p:grpSpPr>
            <a:xfrm>
              <a:off x="0" y="10755909"/>
              <a:ext cx="7804100" cy="1202263"/>
              <a:chOff x="0" y="0"/>
              <a:chExt cx="1508018" cy="2323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508018" cy="232322"/>
              </a:xfrm>
              <a:custGeom>
                <a:avLst/>
                <a:gdLst/>
                <a:ahLst/>
                <a:cxnLst/>
                <a:rect l="l" t="t" r="r" b="b"/>
                <a:pathLst>
                  <a:path w="1508018" h="232322">
                    <a:moveTo>
                      <a:pt x="1508018" y="26454"/>
                    </a:moveTo>
                    <a:lnTo>
                      <a:pt x="1508018" y="205868"/>
                    </a:lnTo>
                    <a:cubicBezTo>
                      <a:pt x="1508018" y="220478"/>
                      <a:pt x="1496174" y="232322"/>
                      <a:pt x="1481564" y="232322"/>
                    </a:cubicBezTo>
                    <a:lnTo>
                      <a:pt x="26454" y="232322"/>
                    </a:lnTo>
                    <a:cubicBezTo>
                      <a:pt x="19438" y="232322"/>
                      <a:pt x="12709" y="229535"/>
                      <a:pt x="7748" y="224574"/>
                    </a:cubicBezTo>
                    <a:cubicBezTo>
                      <a:pt x="2787" y="219613"/>
                      <a:pt x="0" y="212884"/>
                      <a:pt x="0" y="205868"/>
                    </a:cubicBezTo>
                    <a:lnTo>
                      <a:pt x="0" y="26454"/>
                    </a:lnTo>
                    <a:cubicBezTo>
                      <a:pt x="0" y="19438"/>
                      <a:pt x="2787" y="12709"/>
                      <a:pt x="7748" y="7748"/>
                    </a:cubicBezTo>
                    <a:cubicBezTo>
                      <a:pt x="12709" y="2787"/>
                      <a:pt x="19438" y="0"/>
                      <a:pt x="26454" y="0"/>
                    </a:cubicBezTo>
                    <a:lnTo>
                      <a:pt x="1481564" y="0"/>
                    </a:lnTo>
                    <a:cubicBezTo>
                      <a:pt x="1488580" y="0"/>
                      <a:pt x="1495308" y="2787"/>
                      <a:pt x="1500270" y="7748"/>
                    </a:cubicBezTo>
                    <a:cubicBezTo>
                      <a:pt x="1505231" y="12709"/>
                      <a:pt x="1508018" y="19438"/>
                      <a:pt x="1508018" y="26454"/>
                    </a:cubicBez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508018" cy="2608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1407346" y="10904274"/>
              <a:ext cx="4546541" cy="87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Campaign Budget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$3.75M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5375" y="1124511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Detailed Campaign Budget Allocation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5285" y="2265072"/>
            <a:ext cx="55795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Detailed Campaign Budget Allocation</a:t>
            </a:r>
          </a:p>
        </p:txBody>
      </p:sp>
      <p:graphicFrame>
        <p:nvGraphicFramePr>
          <p:cNvPr id="8" name="Object 8"/>
          <p:cNvGraphicFramePr/>
          <p:nvPr/>
        </p:nvGraphicFramePr>
        <p:xfrm>
          <a:off x="635375" y="3097659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05900" imgH="5791200" progId="Excel.Sheet.12">
                  <p:embed/>
                </p:oleObj>
              </mc:Choice>
              <mc:Fallback>
                <p:oleObj name="Worksheet" r:id="rId2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375" y="3097659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/>
          <p:nvPr/>
        </p:nvGraphicFramePr>
        <p:xfrm>
          <a:off x="9740337" y="3097659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105900" imgH="5791200" progId="Excel.Sheet.12">
                  <p:embed/>
                </p:oleObj>
              </mc:Choice>
              <mc:Fallback>
                <p:oleObj name="Worksheet" r:id="rId4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0337" y="3097659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10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226295" y="2907368"/>
            <a:ext cx="3448050" cy="1901308"/>
            <a:chOff x="0" y="0"/>
            <a:chExt cx="4597400" cy="25350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74720"/>
              <a:ext cx="4597400" cy="2160357"/>
              <a:chOff x="0" y="0"/>
              <a:chExt cx="908177" cy="4266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8177" cy="426670"/>
              </a:xfrm>
              <a:custGeom>
                <a:avLst/>
                <a:gdLst/>
                <a:ahLst/>
                <a:cxnLst/>
                <a:rect l="l" t="t" r="r" b="b"/>
                <a:pathLst>
                  <a:path w="908177" h="426670">
                    <a:moveTo>
                      <a:pt x="908177" y="62869"/>
                    </a:moveTo>
                    <a:lnTo>
                      <a:pt x="908177" y="363802"/>
                    </a:lnTo>
                    <a:cubicBezTo>
                      <a:pt x="908177" y="380476"/>
                      <a:pt x="901553" y="396467"/>
                      <a:pt x="889763" y="408257"/>
                    </a:cubicBezTo>
                    <a:cubicBezTo>
                      <a:pt x="877973" y="420047"/>
                      <a:pt x="861982" y="426670"/>
                      <a:pt x="845308" y="426670"/>
                    </a:cubicBezTo>
                    <a:lnTo>
                      <a:pt x="62869" y="426670"/>
                    </a:lnTo>
                    <a:cubicBezTo>
                      <a:pt x="46195" y="426670"/>
                      <a:pt x="30204" y="420047"/>
                      <a:pt x="18414" y="408257"/>
                    </a:cubicBezTo>
                    <a:cubicBezTo>
                      <a:pt x="6624" y="396467"/>
                      <a:pt x="0" y="380476"/>
                      <a:pt x="0" y="363802"/>
                    </a:cubicBezTo>
                    <a:lnTo>
                      <a:pt x="0" y="62869"/>
                    </a:lnTo>
                    <a:cubicBezTo>
                      <a:pt x="0" y="46195"/>
                      <a:pt x="6624" y="30204"/>
                      <a:pt x="18414" y="18414"/>
                    </a:cubicBezTo>
                    <a:cubicBezTo>
                      <a:pt x="30204" y="6624"/>
                      <a:pt x="46195" y="0"/>
                      <a:pt x="62869" y="0"/>
                    </a:cubicBezTo>
                    <a:lnTo>
                      <a:pt x="845308" y="0"/>
                    </a:lnTo>
                    <a:cubicBezTo>
                      <a:pt x="861982" y="0"/>
                      <a:pt x="877973" y="6624"/>
                      <a:pt x="889763" y="18414"/>
                    </a:cubicBezTo>
                    <a:cubicBezTo>
                      <a:pt x="901553" y="30204"/>
                      <a:pt x="908177" y="46195"/>
                      <a:pt x="908177" y="628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908177" cy="455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40581" y="0"/>
              <a:ext cx="4116238" cy="989072"/>
              <a:chOff x="0" y="0"/>
              <a:chExt cx="813054" cy="1954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305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813054" h="195437">
                    <a:moveTo>
                      <a:pt x="813054" y="25078"/>
                    </a:moveTo>
                    <a:lnTo>
                      <a:pt x="813054" y="170360"/>
                    </a:lnTo>
                    <a:cubicBezTo>
                      <a:pt x="813054" y="177011"/>
                      <a:pt x="810412" y="183389"/>
                      <a:pt x="805709" y="188092"/>
                    </a:cubicBezTo>
                    <a:cubicBezTo>
                      <a:pt x="801006" y="192795"/>
                      <a:pt x="794627" y="195437"/>
                      <a:pt x="787976" y="195437"/>
                    </a:cubicBezTo>
                    <a:lnTo>
                      <a:pt x="25078" y="195437"/>
                    </a:lnTo>
                    <a:cubicBezTo>
                      <a:pt x="18427" y="195437"/>
                      <a:pt x="12048" y="192795"/>
                      <a:pt x="7345" y="188092"/>
                    </a:cubicBezTo>
                    <a:cubicBezTo>
                      <a:pt x="2642" y="183389"/>
                      <a:pt x="0" y="177011"/>
                      <a:pt x="0" y="170360"/>
                    </a:cubicBezTo>
                    <a:lnTo>
                      <a:pt x="0" y="25078"/>
                    </a:lnTo>
                    <a:cubicBezTo>
                      <a:pt x="0" y="18427"/>
                      <a:pt x="2642" y="12048"/>
                      <a:pt x="7345" y="7345"/>
                    </a:cubicBezTo>
                    <a:cubicBezTo>
                      <a:pt x="12048" y="2642"/>
                      <a:pt x="18427" y="0"/>
                      <a:pt x="25078" y="0"/>
                    </a:cubicBezTo>
                    <a:lnTo>
                      <a:pt x="787976" y="0"/>
                    </a:lnTo>
                    <a:cubicBezTo>
                      <a:pt x="794627" y="0"/>
                      <a:pt x="801006" y="2642"/>
                      <a:pt x="805709" y="7345"/>
                    </a:cubicBezTo>
                    <a:cubicBezTo>
                      <a:pt x="810412" y="12048"/>
                      <a:pt x="813054" y="18427"/>
                      <a:pt x="813054" y="250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305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Conversion Rate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2611673" y="1141880"/>
              <a:ext cx="635000" cy="63500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350727" y="977403"/>
              <a:ext cx="1260946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65839" y="1871336"/>
              <a:ext cx="339824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11879" y="5068833"/>
            <a:ext cx="4183832" cy="1594403"/>
            <a:chOff x="0" y="0"/>
            <a:chExt cx="5578443" cy="212587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84200"/>
              <a:ext cx="5578443" cy="1541671"/>
              <a:chOff x="0" y="0"/>
              <a:chExt cx="1101974" cy="3044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01974" cy="304480"/>
              </a:xfrm>
              <a:custGeom>
                <a:avLst/>
                <a:gdLst/>
                <a:ahLst/>
                <a:cxnLst/>
                <a:rect l="l" t="t" r="r" b="b"/>
                <a:pathLst>
                  <a:path w="1101974" h="304480">
                    <a:moveTo>
                      <a:pt x="1101974" y="51812"/>
                    </a:moveTo>
                    <a:lnTo>
                      <a:pt x="1101974" y="252668"/>
                    </a:lnTo>
                    <a:cubicBezTo>
                      <a:pt x="1101974" y="266409"/>
                      <a:pt x="1096515" y="279588"/>
                      <a:pt x="1086798" y="289305"/>
                    </a:cubicBezTo>
                    <a:cubicBezTo>
                      <a:pt x="1077082" y="299021"/>
                      <a:pt x="1063903" y="304480"/>
                      <a:pt x="1050161" y="304480"/>
                    </a:cubicBezTo>
                    <a:lnTo>
                      <a:pt x="51812" y="304480"/>
                    </a:lnTo>
                    <a:cubicBezTo>
                      <a:pt x="38071" y="304480"/>
                      <a:pt x="24892" y="299021"/>
                      <a:pt x="15175" y="289305"/>
                    </a:cubicBezTo>
                    <a:cubicBezTo>
                      <a:pt x="5459" y="279588"/>
                      <a:pt x="0" y="266409"/>
                      <a:pt x="0" y="252668"/>
                    </a:cubicBezTo>
                    <a:lnTo>
                      <a:pt x="0" y="51812"/>
                    </a:lnTo>
                    <a:cubicBezTo>
                      <a:pt x="0" y="38071"/>
                      <a:pt x="5459" y="24892"/>
                      <a:pt x="15175" y="15175"/>
                    </a:cubicBezTo>
                    <a:cubicBezTo>
                      <a:pt x="24892" y="5459"/>
                      <a:pt x="38071" y="0"/>
                      <a:pt x="51812" y="0"/>
                    </a:cubicBezTo>
                    <a:lnTo>
                      <a:pt x="1050161" y="0"/>
                    </a:lnTo>
                    <a:cubicBezTo>
                      <a:pt x="1063903" y="0"/>
                      <a:pt x="1077082" y="5459"/>
                      <a:pt x="1086798" y="15175"/>
                    </a:cubicBezTo>
                    <a:cubicBezTo>
                      <a:pt x="1096515" y="24892"/>
                      <a:pt x="1101974" y="38071"/>
                      <a:pt x="1101974" y="518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101974" cy="333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22579" y="0"/>
              <a:ext cx="4116238" cy="989072"/>
              <a:chOff x="0" y="0"/>
              <a:chExt cx="813054" cy="19543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305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813054" h="195437">
                    <a:moveTo>
                      <a:pt x="813054" y="25078"/>
                    </a:moveTo>
                    <a:lnTo>
                      <a:pt x="813054" y="170360"/>
                    </a:lnTo>
                    <a:cubicBezTo>
                      <a:pt x="813054" y="177011"/>
                      <a:pt x="810412" y="183389"/>
                      <a:pt x="805709" y="188092"/>
                    </a:cubicBezTo>
                    <a:cubicBezTo>
                      <a:pt x="801006" y="192795"/>
                      <a:pt x="794627" y="195437"/>
                      <a:pt x="787976" y="195437"/>
                    </a:cubicBezTo>
                    <a:lnTo>
                      <a:pt x="25078" y="195437"/>
                    </a:lnTo>
                    <a:cubicBezTo>
                      <a:pt x="18427" y="195437"/>
                      <a:pt x="12048" y="192795"/>
                      <a:pt x="7345" y="188092"/>
                    </a:cubicBezTo>
                    <a:cubicBezTo>
                      <a:pt x="2642" y="183389"/>
                      <a:pt x="0" y="177011"/>
                      <a:pt x="0" y="170360"/>
                    </a:cubicBezTo>
                    <a:lnTo>
                      <a:pt x="0" y="25078"/>
                    </a:lnTo>
                    <a:cubicBezTo>
                      <a:pt x="0" y="18427"/>
                      <a:pt x="2642" y="12048"/>
                      <a:pt x="7345" y="7345"/>
                    </a:cubicBezTo>
                    <a:cubicBezTo>
                      <a:pt x="12048" y="2642"/>
                      <a:pt x="18427" y="0"/>
                      <a:pt x="25078" y="0"/>
                    </a:cubicBezTo>
                    <a:lnTo>
                      <a:pt x="787976" y="0"/>
                    </a:lnTo>
                    <a:cubicBezTo>
                      <a:pt x="794627" y="0"/>
                      <a:pt x="801006" y="2642"/>
                      <a:pt x="805709" y="7345"/>
                    </a:cubicBezTo>
                    <a:cubicBezTo>
                      <a:pt x="810412" y="12048"/>
                      <a:pt x="813054" y="18427"/>
                      <a:pt x="813054" y="250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305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First Time Flyers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3193671" y="1194824"/>
              <a:ext cx="635000" cy="63500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932725" y="1030347"/>
              <a:ext cx="1260946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15%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507035" y="6693460"/>
            <a:ext cx="4012042" cy="1850973"/>
            <a:chOff x="0" y="0"/>
            <a:chExt cx="5349390" cy="246796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251117"/>
              <a:ext cx="5349390" cy="2216847"/>
              <a:chOff x="0" y="0"/>
              <a:chExt cx="1056726" cy="43782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56726" cy="437827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437827">
                    <a:moveTo>
                      <a:pt x="1056726" y="54031"/>
                    </a:moveTo>
                    <a:lnTo>
                      <a:pt x="1056726" y="383797"/>
                    </a:lnTo>
                    <a:cubicBezTo>
                      <a:pt x="1056726" y="413637"/>
                      <a:pt x="1032536" y="437827"/>
                      <a:pt x="1002695" y="437827"/>
                    </a:cubicBezTo>
                    <a:lnTo>
                      <a:pt x="54031" y="437827"/>
                    </a:lnTo>
                    <a:cubicBezTo>
                      <a:pt x="24190" y="437827"/>
                      <a:pt x="0" y="413637"/>
                      <a:pt x="0" y="383797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56726" cy="466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79932" y="0"/>
              <a:ext cx="4789525" cy="989072"/>
              <a:chOff x="0" y="0"/>
              <a:chExt cx="946044" cy="19543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4604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46044" h="195437">
                    <a:moveTo>
                      <a:pt x="946044" y="21552"/>
                    </a:moveTo>
                    <a:lnTo>
                      <a:pt x="946044" y="173885"/>
                    </a:lnTo>
                    <a:cubicBezTo>
                      <a:pt x="946044" y="185788"/>
                      <a:pt x="936395" y="195437"/>
                      <a:pt x="924492" y="195437"/>
                    </a:cubicBezTo>
                    <a:lnTo>
                      <a:pt x="21552" y="195437"/>
                    </a:lnTo>
                    <a:cubicBezTo>
                      <a:pt x="9649" y="195437"/>
                      <a:pt x="0" y="185788"/>
                      <a:pt x="0" y="173885"/>
                    </a:cubicBezTo>
                    <a:lnTo>
                      <a:pt x="0" y="21552"/>
                    </a:lnTo>
                    <a:cubicBezTo>
                      <a:pt x="0" y="9649"/>
                      <a:pt x="9649" y="0"/>
                      <a:pt x="21552" y="0"/>
                    </a:cubicBezTo>
                    <a:lnTo>
                      <a:pt x="924492" y="0"/>
                    </a:lnTo>
                    <a:cubicBezTo>
                      <a:pt x="936395" y="0"/>
                      <a:pt x="946044" y="9649"/>
                      <a:pt x="946044" y="215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94604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Net Promoter Score (NPS)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for who has </a:t>
                </a:r>
                <a:r>
                  <a:rPr lang="en-US" sz="1800" b="1" i="1">
                    <a:solidFill>
                      <a:srgbClr val="000000"/>
                    </a:solidFill>
                    <a:latin typeface="Canva Sans Bold Italics"/>
                    <a:ea typeface="Canva Sans Bold Italics"/>
                    <a:cs typeface="Canva Sans Bold Italics"/>
                    <a:sym typeface="Canva Sans Bold Italics"/>
                  </a:rPr>
                  <a:t>never</a:t>
                </a: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 flown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429484" y="1459380"/>
              <a:ext cx="490422" cy="421481"/>
              <a:chOff x="0" y="0"/>
              <a:chExt cx="945748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457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45748" h="812800">
                    <a:moveTo>
                      <a:pt x="945748" y="406400"/>
                    </a:moveTo>
                    <a:lnTo>
                      <a:pt x="539348" y="0"/>
                    </a:lnTo>
                    <a:lnTo>
                      <a:pt x="5393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39348" y="609600"/>
                    </a:lnTo>
                    <a:lnTo>
                      <a:pt x="539348" y="812800"/>
                    </a:lnTo>
                    <a:lnTo>
                      <a:pt x="945748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74625"/>
                <a:ext cx="844148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3274561" y="1219930"/>
              <a:ext cx="1385662" cy="824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34%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50065" y="1292865"/>
              <a:ext cx="1324764" cy="68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-13%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507035" y="2754968"/>
            <a:ext cx="4012042" cy="1525096"/>
            <a:chOff x="0" y="0"/>
            <a:chExt cx="5349390" cy="2033461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769159"/>
              <a:ext cx="5349390" cy="1264302"/>
              <a:chOff x="0" y="0"/>
              <a:chExt cx="1056726" cy="2497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056726" cy="249700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249700">
                    <a:moveTo>
                      <a:pt x="1056726" y="54031"/>
                    </a:moveTo>
                    <a:lnTo>
                      <a:pt x="1056726" y="195669"/>
                    </a:lnTo>
                    <a:cubicBezTo>
                      <a:pt x="1056726" y="209999"/>
                      <a:pt x="1051034" y="223742"/>
                      <a:pt x="1040901" y="233874"/>
                    </a:cubicBezTo>
                    <a:cubicBezTo>
                      <a:pt x="1030768" y="244007"/>
                      <a:pt x="1017025" y="249700"/>
                      <a:pt x="1002695" y="249700"/>
                    </a:cubicBezTo>
                    <a:lnTo>
                      <a:pt x="54031" y="249700"/>
                    </a:lnTo>
                    <a:cubicBezTo>
                      <a:pt x="24190" y="249700"/>
                      <a:pt x="0" y="225509"/>
                      <a:pt x="0" y="195669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056726" cy="297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>
                    <a:solidFill>
                      <a:srgbClr val="FFFFFF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From negative to </a:t>
                </a:r>
                <a:r>
                  <a:rPr lang="en-US" sz="2099">
                    <a:solidFill>
                      <a:srgbClr val="8DED8C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positive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51864" y="0"/>
              <a:ext cx="4445662" cy="989072"/>
              <a:chOff x="0" y="0"/>
              <a:chExt cx="878123" cy="19543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78123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878123" h="195437">
                    <a:moveTo>
                      <a:pt x="878123" y="23219"/>
                    </a:moveTo>
                    <a:lnTo>
                      <a:pt x="878123" y="172218"/>
                    </a:lnTo>
                    <a:cubicBezTo>
                      <a:pt x="878123" y="178376"/>
                      <a:pt x="875676" y="184282"/>
                      <a:pt x="871322" y="188637"/>
                    </a:cubicBezTo>
                    <a:cubicBezTo>
                      <a:pt x="866968" y="192991"/>
                      <a:pt x="861062" y="195437"/>
                      <a:pt x="854903" y="195437"/>
                    </a:cubicBezTo>
                    <a:lnTo>
                      <a:pt x="23219" y="195437"/>
                    </a:lnTo>
                    <a:cubicBezTo>
                      <a:pt x="17061" y="195437"/>
                      <a:pt x="11155" y="192991"/>
                      <a:pt x="6801" y="188637"/>
                    </a:cubicBezTo>
                    <a:cubicBezTo>
                      <a:pt x="2446" y="184282"/>
                      <a:pt x="0" y="178376"/>
                      <a:pt x="0" y="172218"/>
                    </a:cubicBezTo>
                    <a:lnTo>
                      <a:pt x="0" y="23219"/>
                    </a:lnTo>
                    <a:cubicBezTo>
                      <a:pt x="0" y="17061"/>
                      <a:pt x="2446" y="11155"/>
                      <a:pt x="6801" y="6801"/>
                    </a:cubicBezTo>
                    <a:cubicBezTo>
                      <a:pt x="11155" y="2446"/>
                      <a:pt x="17061" y="0"/>
                      <a:pt x="23219" y="0"/>
                    </a:cubicBezTo>
                    <a:lnTo>
                      <a:pt x="854903" y="0"/>
                    </a:lnTo>
                    <a:cubicBezTo>
                      <a:pt x="861062" y="0"/>
                      <a:pt x="866968" y="2446"/>
                      <a:pt x="871322" y="6801"/>
                    </a:cubicBezTo>
                    <a:cubicBezTo>
                      <a:pt x="875676" y="11155"/>
                      <a:pt x="878123" y="17061"/>
                      <a:pt x="878123" y="2321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878123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Brand Awareness Survey by Demographic </a:t>
                </a:r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6661653" y="7090756"/>
            <a:ext cx="4221499" cy="1453677"/>
            <a:chOff x="0" y="0"/>
            <a:chExt cx="5628666" cy="1938236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796641"/>
              <a:ext cx="5628666" cy="1141595"/>
              <a:chOff x="0" y="0"/>
              <a:chExt cx="1111895" cy="22546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111895" cy="225465"/>
              </a:xfrm>
              <a:custGeom>
                <a:avLst/>
                <a:gdLst/>
                <a:ahLst/>
                <a:cxnLst/>
                <a:rect l="l" t="t" r="r" b="b"/>
                <a:pathLst>
                  <a:path w="1111895" h="225465">
                    <a:moveTo>
                      <a:pt x="1111895" y="51350"/>
                    </a:moveTo>
                    <a:lnTo>
                      <a:pt x="1111895" y="174115"/>
                    </a:lnTo>
                    <a:cubicBezTo>
                      <a:pt x="1111895" y="187734"/>
                      <a:pt x="1106485" y="200795"/>
                      <a:pt x="1096855" y="210425"/>
                    </a:cubicBezTo>
                    <a:cubicBezTo>
                      <a:pt x="1087225" y="220055"/>
                      <a:pt x="1074164" y="225465"/>
                      <a:pt x="1060545" y="225465"/>
                    </a:cubicBezTo>
                    <a:lnTo>
                      <a:pt x="51350" y="225465"/>
                    </a:lnTo>
                    <a:cubicBezTo>
                      <a:pt x="37731" y="225465"/>
                      <a:pt x="24670" y="220055"/>
                      <a:pt x="15040" y="210425"/>
                    </a:cubicBezTo>
                    <a:cubicBezTo>
                      <a:pt x="5410" y="200795"/>
                      <a:pt x="0" y="187734"/>
                      <a:pt x="0" y="174115"/>
                    </a:cubicBezTo>
                    <a:lnTo>
                      <a:pt x="0" y="51350"/>
                    </a:lnTo>
                    <a:cubicBezTo>
                      <a:pt x="0" y="37731"/>
                      <a:pt x="5410" y="24670"/>
                      <a:pt x="15040" y="15040"/>
                    </a:cubicBezTo>
                    <a:cubicBezTo>
                      <a:pt x="24670" y="5410"/>
                      <a:pt x="37731" y="0"/>
                      <a:pt x="51350" y="0"/>
                    </a:cubicBezTo>
                    <a:lnTo>
                      <a:pt x="1060545" y="0"/>
                    </a:lnTo>
                    <a:cubicBezTo>
                      <a:pt x="1074164" y="0"/>
                      <a:pt x="1087225" y="5410"/>
                      <a:pt x="1096855" y="15040"/>
                    </a:cubicBezTo>
                    <a:cubicBezTo>
                      <a:pt x="1106485" y="24670"/>
                      <a:pt x="1111895" y="37731"/>
                      <a:pt x="1111895" y="5135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111895" cy="273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On Par with Porter Airlines</a:t>
                </a: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03218" y="0"/>
              <a:ext cx="4822229" cy="989072"/>
              <a:chOff x="0" y="0"/>
              <a:chExt cx="952504" cy="19543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95250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52504" h="195437">
                    <a:moveTo>
                      <a:pt x="952504" y="21406"/>
                    </a:moveTo>
                    <a:lnTo>
                      <a:pt x="952504" y="174031"/>
                    </a:lnTo>
                    <a:cubicBezTo>
                      <a:pt x="952504" y="185854"/>
                      <a:pt x="942920" y="195437"/>
                      <a:pt x="931098" y="195437"/>
                    </a:cubicBezTo>
                    <a:lnTo>
                      <a:pt x="21406" y="195437"/>
                    </a:lnTo>
                    <a:cubicBezTo>
                      <a:pt x="9584" y="195437"/>
                      <a:pt x="0" y="185854"/>
                      <a:pt x="0" y="174031"/>
                    </a:cubicBezTo>
                    <a:lnTo>
                      <a:pt x="0" y="21406"/>
                    </a:lnTo>
                    <a:cubicBezTo>
                      <a:pt x="0" y="9584"/>
                      <a:pt x="9584" y="0"/>
                      <a:pt x="21406" y="0"/>
                    </a:cubicBezTo>
                    <a:lnTo>
                      <a:pt x="931098" y="0"/>
                    </a:lnTo>
                    <a:cubicBezTo>
                      <a:pt x="936775" y="0"/>
                      <a:pt x="942220" y="2255"/>
                      <a:pt x="946234" y="6270"/>
                    </a:cubicBezTo>
                    <a:cubicBezTo>
                      <a:pt x="950249" y="10284"/>
                      <a:pt x="952504" y="15729"/>
                      <a:pt x="952504" y="2140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95250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Brand Awareness by Channels</a:t>
                </a:r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>
            <a:off x="12507035" y="4641314"/>
            <a:ext cx="4012042" cy="1901308"/>
            <a:chOff x="0" y="0"/>
            <a:chExt cx="5349390" cy="2535077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318230"/>
              <a:ext cx="5349390" cy="2216847"/>
              <a:chOff x="0" y="0"/>
              <a:chExt cx="1056726" cy="437827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056726" cy="437827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437827">
                    <a:moveTo>
                      <a:pt x="1056726" y="54031"/>
                    </a:moveTo>
                    <a:lnTo>
                      <a:pt x="1056726" y="383797"/>
                    </a:lnTo>
                    <a:cubicBezTo>
                      <a:pt x="1056726" y="413637"/>
                      <a:pt x="1032536" y="437827"/>
                      <a:pt x="1002695" y="437827"/>
                    </a:cubicBezTo>
                    <a:lnTo>
                      <a:pt x="54031" y="437827"/>
                    </a:lnTo>
                    <a:cubicBezTo>
                      <a:pt x="24190" y="437827"/>
                      <a:pt x="0" y="413637"/>
                      <a:pt x="0" y="383797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-28575"/>
                <a:ext cx="1056726" cy="466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279932" y="0"/>
              <a:ext cx="4789525" cy="989072"/>
              <a:chOff x="0" y="0"/>
              <a:chExt cx="946044" cy="195437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94604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46044" h="195437">
                    <a:moveTo>
                      <a:pt x="946044" y="21552"/>
                    </a:moveTo>
                    <a:lnTo>
                      <a:pt x="946044" y="173885"/>
                    </a:lnTo>
                    <a:cubicBezTo>
                      <a:pt x="946044" y="185788"/>
                      <a:pt x="936395" y="195437"/>
                      <a:pt x="924492" y="195437"/>
                    </a:cubicBezTo>
                    <a:lnTo>
                      <a:pt x="21552" y="195437"/>
                    </a:lnTo>
                    <a:cubicBezTo>
                      <a:pt x="9649" y="195437"/>
                      <a:pt x="0" y="185788"/>
                      <a:pt x="0" y="173885"/>
                    </a:cubicBezTo>
                    <a:lnTo>
                      <a:pt x="0" y="21552"/>
                    </a:lnTo>
                    <a:cubicBezTo>
                      <a:pt x="0" y="9649"/>
                      <a:pt x="9649" y="0"/>
                      <a:pt x="21552" y="0"/>
                    </a:cubicBezTo>
                    <a:lnTo>
                      <a:pt x="924492" y="0"/>
                    </a:lnTo>
                    <a:cubicBezTo>
                      <a:pt x="936395" y="0"/>
                      <a:pt x="946044" y="9649"/>
                      <a:pt x="946044" y="215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28575"/>
                <a:ext cx="94604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Net Promoter Score (NPS)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for who has flown</a:t>
                </a: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2184273" y="1459380"/>
              <a:ext cx="490422" cy="421481"/>
              <a:chOff x="0" y="0"/>
              <a:chExt cx="945748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9457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45748" h="812800">
                    <a:moveTo>
                      <a:pt x="945748" y="406400"/>
                    </a:moveTo>
                    <a:lnTo>
                      <a:pt x="539348" y="0"/>
                    </a:lnTo>
                    <a:lnTo>
                      <a:pt x="5393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39348" y="609600"/>
                    </a:lnTo>
                    <a:lnTo>
                      <a:pt x="539348" y="812800"/>
                    </a:lnTo>
                    <a:lnTo>
                      <a:pt x="945748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74625"/>
                <a:ext cx="844148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3014977" y="1166329"/>
              <a:ext cx="1058512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0%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678705" y="1254572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Forecasts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667254" y="2073087"/>
            <a:ext cx="2073083" cy="45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Goals by 2026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028700" y="5143500"/>
            <a:ext cx="3994838" cy="3331643"/>
            <a:chOff x="0" y="0"/>
            <a:chExt cx="5326450" cy="4442191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589833"/>
              <a:ext cx="5326450" cy="3852358"/>
              <a:chOff x="0" y="0"/>
              <a:chExt cx="1052138" cy="76096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052138" cy="760960"/>
              </a:xfrm>
              <a:custGeom>
                <a:avLst/>
                <a:gdLst/>
                <a:ahLst/>
                <a:cxnLst/>
                <a:rect l="l" t="t" r="r" b="b"/>
                <a:pathLst>
                  <a:path w="1052138" h="760960">
                    <a:moveTo>
                      <a:pt x="40698" y="0"/>
                    </a:moveTo>
                    <a:lnTo>
                      <a:pt x="1011441" y="0"/>
                    </a:lnTo>
                    <a:cubicBezTo>
                      <a:pt x="1033917" y="0"/>
                      <a:pt x="1052138" y="18221"/>
                      <a:pt x="1052138" y="40698"/>
                    </a:cubicBezTo>
                    <a:lnTo>
                      <a:pt x="1052138" y="720262"/>
                    </a:lnTo>
                    <a:cubicBezTo>
                      <a:pt x="1052138" y="742739"/>
                      <a:pt x="1033917" y="760960"/>
                      <a:pt x="1011441" y="760960"/>
                    </a:cubicBezTo>
                    <a:lnTo>
                      <a:pt x="40698" y="760960"/>
                    </a:lnTo>
                    <a:cubicBezTo>
                      <a:pt x="18221" y="760960"/>
                      <a:pt x="0" y="742739"/>
                      <a:pt x="0" y="720262"/>
                    </a:cubicBezTo>
                    <a:lnTo>
                      <a:pt x="0" y="40698"/>
                    </a:lnTo>
                    <a:cubicBezTo>
                      <a:pt x="0" y="18221"/>
                      <a:pt x="18221" y="0"/>
                      <a:pt x="4069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0" y="-28575"/>
                <a:ext cx="1052138" cy="789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769271" y="0"/>
              <a:ext cx="3927266" cy="1312358"/>
              <a:chOff x="0" y="0"/>
              <a:chExt cx="775756" cy="259231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75756" cy="259231"/>
              </a:xfrm>
              <a:custGeom>
                <a:avLst/>
                <a:gdLst/>
                <a:ahLst/>
                <a:cxnLst/>
                <a:rect l="l" t="t" r="r" b="b"/>
                <a:pathLst>
                  <a:path w="775756" h="259231">
                    <a:moveTo>
                      <a:pt x="55197" y="0"/>
                    </a:moveTo>
                    <a:lnTo>
                      <a:pt x="720559" y="0"/>
                    </a:lnTo>
                    <a:cubicBezTo>
                      <a:pt x="735198" y="0"/>
                      <a:pt x="749238" y="5815"/>
                      <a:pt x="759589" y="16167"/>
                    </a:cubicBezTo>
                    <a:cubicBezTo>
                      <a:pt x="769941" y="26518"/>
                      <a:pt x="775756" y="40558"/>
                      <a:pt x="775756" y="55197"/>
                    </a:cubicBezTo>
                    <a:lnTo>
                      <a:pt x="775756" y="204034"/>
                    </a:lnTo>
                    <a:cubicBezTo>
                      <a:pt x="775756" y="218673"/>
                      <a:pt x="769941" y="232713"/>
                      <a:pt x="759589" y="243064"/>
                    </a:cubicBezTo>
                    <a:cubicBezTo>
                      <a:pt x="749238" y="253416"/>
                      <a:pt x="735198" y="259231"/>
                      <a:pt x="720559" y="259231"/>
                    </a:cubicBezTo>
                    <a:lnTo>
                      <a:pt x="55197" y="259231"/>
                    </a:lnTo>
                    <a:cubicBezTo>
                      <a:pt x="40558" y="259231"/>
                      <a:pt x="26518" y="253416"/>
                      <a:pt x="16167" y="243064"/>
                    </a:cubicBezTo>
                    <a:cubicBezTo>
                      <a:pt x="5815" y="232713"/>
                      <a:pt x="0" y="218673"/>
                      <a:pt x="0" y="204034"/>
                    </a:cubicBezTo>
                    <a:lnTo>
                      <a:pt x="0" y="55197"/>
                    </a:lnTo>
                    <a:cubicBezTo>
                      <a:pt x="0" y="40558"/>
                      <a:pt x="5815" y="26518"/>
                      <a:pt x="16167" y="16167"/>
                    </a:cubicBezTo>
                    <a:cubicBezTo>
                      <a:pt x="26518" y="5815"/>
                      <a:pt x="40558" y="0"/>
                      <a:pt x="5519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-28575"/>
                <a:ext cx="775756" cy="2878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Social Media Activities</a:t>
                </a:r>
              </a:p>
            </p:txBody>
          </p:sp>
        </p:grpSp>
        <p:sp>
          <p:nvSpPr>
            <p:cNvPr id="79" name="Freeform 79"/>
            <p:cNvSpPr/>
            <p:nvPr/>
          </p:nvSpPr>
          <p:spPr>
            <a:xfrm>
              <a:off x="571101" y="1540958"/>
              <a:ext cx="746708" cy="746708"/>
            </a:xfrm>
            <a:custGeom>
              <a:avLst/>
              <a:gdLst/>
              <a:ahLst/>
              <a:cxnLst/>
              <a:rect l="l" t="t" r="r" b="b"/>
              <a:pathLst>
                <a:path w="746708" h="746708">
                  <a:moveTo>
                    <a:pt x="0" y="0"/>
                  </a:moveTo>
                  <a:lnTo>
                    <a:pt x="746708" y="0"/>
                  </a:lnTo>
                  <a:lnTo>
                    <a:pt x="746708" y="746708"/>
                  </a:lnTo>
                  <a:lnTo>
                    <a:pt x="0" y="746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80" name="Group 80"/>
            <p:cNvGrpSpPr/>
            <p:nvPr/>
          </p:nvGrpSpPr>
          <p:grpSpPr>
            <a:xfrm>
              <a:off x="2703506" y="1756437"/>
              <a:ext cx="421481" cy="421481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83" name="Freeform 83"/>
            <p:cNvSpPr/>
            <p:nvPr/>
          </p:nvSpPr>
          <p:spPr>
            <a:xfrm>
              <a:off x="441844" y="2465466"/>
              <a:ext cx="892335" cy="892335"/>
            </a:xfrm>
            <a:custGeom>
              <a:avLst/>
              <a:gdLst/>
              <a:ahLst/>
              <a:cxnLst/>
              <a:rect l="l" t="t" r="r" b="b"/>
              <a:pathLst>
                <a:path w="892335" h="892335">
                  <a:moveTo>
                    <a:pt x="0" y="0"/>
                  </a:moveTo>
                  <a:lnTo>
                    <a:pt x="892335" y="0"/>
                  </a:lnTo>
                  <a:lnTo>
                    <a:pt x="892335" y="892335"/>
                  </a:lnTo>
                  <a:lnTo>
                    <a:pt x="0" y="892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462743" y="1714973"/>
              <a:ext cx="913929" cy="46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98.2k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3455187" y="1589540"/>
              <a:ext cx="1241351" cy="698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8DED8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145k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429926" y="2661419"/>
              <a:ext cx="866676" cy="46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21.2k</a:t>
              </a:r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647062" y="2826572"/>
              <a:ext cx="421481" cy="421481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90" name="TextBox 90"/>
            <p:cNvSpPr txBox="1"/>
            <p:nvPr/>
          </p:nvSpPr>
          <p:spPr>
            <a:xfrm>
              <a:off x="3398743" y="2533995"/>
              <a:ext cx="955849" cy="698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8DED8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45k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929938" y="3701381"/>
              <a:ext cx="2846214" cy="46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Likes, comments</a:t>
              </a:r>
            </a:p>
          </p:txBody>
        </p:sp>
        <p:grpSp>
          <p:nvGrpSpPr>
            <p:cNvPr id="92" name="Group 92"/>
            <p:cNvGrpSpPr/>
            <p:nvPr/>
          </p:nvGrpSpPr>
          <p:grpSpPr>
            <a:xfrm rot="-5400000">
              <a:off x="3933111" y="3739481"/>
              <a:ext cx="421481" cy="421481"/>
              <a:chOff x="0" y="0"/>
              <a:chExt cx="812800" cy="8128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grpSp>
        <p:nvGrpSpPr>
          <p:cNvPr id="95" name="Group 95"/>
          <p:cNvGrpSpPr/>
          <p:nvPr/>
        </p:nvGrpSpPr>
        <p:grpSpPr>
          <a:xfrm>
            <a:off x="6611879" y="2907368"/>
            <a:ext cx="4183832" cy="1733946"/>
            <a:chOff x="0" y="0"/>
            <a:chExt cx="5578443" cy="2311927"/>
          </a:xfrm>
        </p:grpSpPr>
        <p:grpSp>
          <p:nvGrpSpPr>
            <p:cNvPr id="96" name="Group 96"/>
            <p:cNvGrpSpPr/>
            <p:nvPr/>
          </p:nvGrpSpPr>
          <p:grpSpPr>
            <a:xfrm>
              <a:off x="0" y="584200"/>
              <a:ext cx="5578443" cy="1727727"/>
              <a:chOff x="0" y="0"/>
              <a:chExt cx="1101974" cy="341226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1101974" cy="341226"/>
              </a:xfrm>
              <a:custGeom>
                <a:avLst/>
                <a:gdLst/>
                <a:ahLst/>
                <a:cxnLst/>
                <a:rect l="l" t="t" r="r" b="b"/>
                <a:pathLst>
                  <a:path w="1101974" h="341226">
                    <a:moveTo>
                      <a:pt x="1101974" y="51812"/>
                    </a:moveTo>
                    <a:lnTo>
                      <a:pt x="1101974" y="289414"/>
                    </a:lnTo>
                    <a:cubicBezTo>
                      <a:pt x="1101974" y="303155"/>
                      <a:pt x="1096515" y="316334"/>
                      <a:pt x="1086798" y="326051"/>
                    </a:cubicBezTo>
                    <a:cubicBezTo>
                      <a:pt x="1077082" y="335767"/>
                      <a:pt x="1063903" y="341226"/>
                      <a:pt x="1050161" y="341226"/>
                    </a:cubicBezTo>
                    <a:lnTo>
                      <a:pt x="51812" y="341226"/>
                    </a:lnTo>
                    <a:cubicBezTo>
                      <a:pt x="38071" y="341226"/>
                      <a:pt x="24892" y="335767"/>
                      <a:pt x="15175" y="326051"/>
                    </a:cubicBezTo>
                    <a:cubicBezTo>
                      <a:pt x="5459" y="316334"/>
                      <a:pt x="0" y="303155"/>
                      <a:pt x="0" y="289414"/>
                    </a:cubicBezTo>
                    <a:lnTo>
                      <a:pt x="0" y="51812"/>
                    </a:lnTo>
                    <a:cubicBezTo>
                      <a:pt x="0" y="38071"/>
                      <a:pt x="5459" y="24892"/>
                      <a:pt x="15175" y="15175"/>
                    </a:cubicBezTo>
                    <a:cubicBezTo>
                      <a:pt x="24892" y="5459"/>
                      <a:pt x="38071" y="0"/>
                      <a:pt x="51812" y="0"/>
                    </a:cubicBezTo>
                    <a:lnTo>
                      <a:pt x="1050161" y="0"/>
                    </a:lnTo>
                    <a:cubicBezTo>
                      <a:pt x="1063903" y="0"/>
                      <a:pt x="1077082" y="5459"/>
                      <a:pt x="1086798" y="15175"/>
                    </a:cubicBezTo>
                    <a:cubicBezTo>
                      <a:pt x="1096515" y="24892"/>
                      <a:pt x="1101974" y="38071"/>
                      <a:pt x="1101974" y="518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8" name="TextBox 98"/>
              <p:cNvSpPr txBox="1"/>
              <p:nvPr/>
            </p:nvSpPr>
            <p:spPr>
              <a:xfrm>
                <a:off x="0" y="-28575"/>
                <a:ext cx="1101974" cy="369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822579" y="0"/>
              <a:ext cx="4116238" cy="989072"/>
              <a:chOff x="0" y="0"/>
              <a:chExt cx="813054" cy="195437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305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813054" h="195437">
                    <a:moveTo>
                      <a:pt x="813054" y="25078"/>
                    </a:moveTo>
                    <a:lnTo>
                      <a:pt x="813054" y="170360"/>
                    </a:lnTo>
                    <a:cubicBezTo>
                      <a:pt x="813054" y="177011"/>
                      <a:pt x="810412" y="183389"/>
                      <a:pt x="805709" y="188092"/>
                    </a:cubicBezTo>
                    <a:cubicBezTo>
                      <a:pt x="801006" y="192795"/>
                      <a:pt x="794627" y="195437"/>
                      <a:pt x="787976" y="195437"/>
                    </a:cubicBezTo>
                    <a:lnTo>
                      <a:pt x="25078" y="195437"/>
                    </a:lnTo>
                    <a:cubicBezTo>
                      <a:pt x="18427" y="195437"/>
                      <a:pt x="12048" y="192795"/>
                      <a:pt x="7345" y="188092"/>
                    </a:cubicBezTo>
                    <a:cubicBezTo>
                      <a:pt x="2642" y="183389"/>
                      <a:pt x="0" y="177011"/>
                      <a:pt x="0" y="170360"/>
                    </a:cubicBezTo>
                    <a:lnTo>
                      <a:pt x="0" y="25078"/>
                    </a:lnTo>
                    <a:cubicBezTo>
                      <a:pt x="0" y="18427"/>
                      <a:pt x="2642" y="12048"/>
                      <a:pt x="7345" y="7345"/>
                    </a:cubicBezTo>
                    <a:cubicBezTo>
                      <a:pt x="12048" y="2642"/>
                      <a:pt x="18427" y="0"/>
                      <a:pt x="25078" y="0"/>
                    </a:cubicBezTo>
                    <a:lnTo>
                      <a:pt x="787976" y="0"/>
                    </a:lnTo>
                    <a:cubicBezTo>
                      <a:pt x="794627" y="0"/>
                      <a:pt x="801006" y="2642"/>
                      <a:pt x="805709" y="7345"/>
                    </a:cubicBezTo>
                    <a:cubicBezTo>
                      <a:pt x="810412" y="12048"/>
                      <a:pt x="813054" y="18427"/>
                      <a:pt x="813054" y="250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TextBox 101"/>
              <p:cNvSpPr txBox="1"/>
              <p:nvPr/>
            </p:nvSpPr>
            <p:spPr>
              <a:xfrm>
                <a:off x="0" y="-28575"/>
                <a:ext cx="81305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Website Traffic</a:t>
                </a:r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 rot="-5400000">
              <a:off x="3193671" y="1194824"/>
              <a:ext cx="635000" cy="635000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8DED8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4" name="TextBox 104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05" name="TextBox 105"/>
            <p:cNvSpPr txBox="1"/>
            <p:nvPr/>
          </p:nvSpPr>
          <p:spPr>
            <a:xfrm>
              <a:off x="1932725" y="1030347"/>
              <a:ext cx="1260946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25%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514345" y="2951299"/>
            <a:ext cx="4221499" cy="1453677"/>
            <a:chOff x="0" y="0"/>
            <a:chExt cx="5628666" cy="193823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796641"/>
              <a:ext cx="5628666" cy="1141595"/>
              <a:chOff x="0" y="0"/>
              <a:chExt cx="1111895" cy="2254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11895" cy="225465"/>
              </a:xfrm>
              <a:custGeom>
                <a:avLst/>
                <a:gdLst/>
                <a:ahLst/>
                <a:cxnLst/>
                <a:rect l="l" t="t" r="r" b="b"/>
                <a:pathLst>
                  <a:path w="1111895" h="225465">
                    <a:moveTo>
                      <a:pt x="1111895" y="51350"/>
                    </a:moveTo>
                    <a:lnTo>
                      <a:pt x="1111895" y="174115"/>
                    </a:lnTo>
                    <a:cubicBezTo>
                      <a:pt x="1111895" y="187734"/>
                      <a:pt x="1106485" y="200795"/>
                      <a:pt x="1096855" y="210425"/>
                    </a:cubicBezTo>
                    <a:cubicBezTo>
                      <a:pt x="1087225" y="220055"/>
                      <a:pt x="1074164" y="225465"/>
                      <a:pt x="1060545" y="225465"/>
                    </a:cubicBezTo>
                    <a:lnTo>
                      <a:pt x="51350" y="225465"/>
                    </a:lnTo>
                    <a:cubicBezTo>
                      <a:pt x="37731" y="225465"/>
                      <a:pt x="24670" y="220055"/>
                      <a:pt x="15040" y="210425"/>
                    </a:cubicBezTo>
                    <a:cubicBezTo>
                      <a:pt x="5410" y="200795"/>
                      <a:pt x="0" y="187734"/>
                      <a:pt x="0" y="174115"/>
                    </a:cubicBezTo>
                    <a:lnTo>
                      <a:pt x="0" y="51350"/>
                    </a:lnTo>
                    <a:cubicBezTo>
                      <a:pt x="0" y="37731"/>
                      <a:pt x="5410" y="24670"/>
                      <a:pt x="15040" y="15040"/>
                    </a:cubicBezTo>
                    <a:cubicBezTo>
                      <a:pt x="24670" y="5410"/>
                      <a:pt x="37731" y="0"/>
                      <a:pt x="51350" y="0"/>
                    </a:cubicBezTo>
                    <a:lnTo>
                      <a:pt x="1060545" y="0"/>
                    </a:lnTo>
                    <a:cubicBezTo>
                      <a:pt x="1074164" y="0"/>
                      <a:pt x="1087225" y="5410"/>
                      <a:pt x="1096855" y="15040"/>
                    </a:cubicBezTo>
                    <a:cubicBezTo>
                      <a:pt x="1106485" y="24670"/>
                      <a:pt x="1111895" y="37731"/>
                      <a:pt x="1111895" y="5135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111895" cy="273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On Par with Porter Airlines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03218" y="0"/>
              <a:ext cx="4822229" cy="989072"/>
              <a:chOff x="0" y="0"/>
              <a:chExt cx="952504" cy="1954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250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52504" h="195437">
                    <a:moveTo>
                      <a:pt x="952504" y="21406"/>
                    </a:moveTo>
                    <a:lnTo>
                      <a:pt x="952504" y="174031"/>
                    </a:lnTo>
                    <a:cubicBezTo>
                      <a:pt x="952504" y="185854"/>
                      <a:pt x="942920" y="195437"/>
                      <a:pt x="931098" y="195437"/>
                    </a:cubicBezTo>
                    <a:lnTo>
                      <a:pt x="21406" y="195437"/>
                    </a:lnTo>
                    <a:cubicBezTo>
                      <a:pt x="9584" y="195437"/>
                      <a:pt x="0" y="185854"/>
                      <a:pt x="0" y="174031"/>
                    </a:cubicBezTo>
                    <a:lnTo>
                      <a:pt x="0" y="21406"/>
                    </a:lnTo>
                    <a:cubicBezTo>
                      <a:pt x="0" y="9584"/>
                      <a:pt x="9584" y="0"/>
                      <a:pt x="21406" y="0"/>
                    </a:cubicBezTo>
                    <a:lnTo>
                      <a:pt x="931098" y="0"/>
                    </a:lnTo>
                    <a:cubicBezTo>
                      <a:pt x="936775" y="0"/>
                      <a:pt x="942220" y="2255"/>
                      <a:pt x="946234" y="6270"/>
                    </a:cubicBezTo>
                    <a:cubicBezTo>
                      <a:pt x="950249" y="10284"/>
                      <a:pt x="952504" y="15729"/>
                      <a:pt x="952504" y="2140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5250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Brand Awareness by Channels</a:t>
                </a:r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5504857" y="1996887"/>
            <a:ext cx="9999900" cy="7261413"/>
          </a:xfrm>
          <a:custGeom>
            <a:avLst/>
            <a:gdLst/>
            <a:ahLst/>
            <a:cxnLst/>
            <a:rect l="l" t="t" r="r" b="b"/>
            <a:pathLst>
              <a:path w="9999900" h="7261413">
                <a:moveTo>
                  <a:pt x="0" y="0"/>
                </a:moveTo>
                <a:lnTo>
                  <a:pt x="9999900" y="0"/>
                </a:lnTo>
                <a:lnTo>
                  <a:pt x="9999900" y="7261413"/>
                </a:lnTo>
                <a:lnTo>
                  <a:pt x="0" y="726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4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678705" y="1254572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Forecasts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26005" y="928556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91779" y="1939737"/>
            <a:ext cx="2073083" cy="45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Goals by 2026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635375" y="4838433"/>
            <a:ext cx="4012042" cy="1525096"/>
            <a:chOff x="0" y="0"/>
            <a:chExt cx="5349390" cy="203346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769159"/>
              <a:ext cx="5349390" cy="1264302"/>
              <a:chOff x="0" y="0"/>
              <a:chExt cx="1056726" cy="2497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56726" cy="249700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249700">
                    <a:moveTo>
                      <a:pt x="1056726" y="54031"/>
                    </a:moveTo>
                    <a:lnTo>
                      <a:pt x="1056726" y="195669"/>
                    </a:lnTo>
                    <a:cubicBezTo>
                      <a:pt x="1056726" y="209999"/>
                      <a:pt x="1051034" y="223742"/>
                      <a:pt x="1040901" y="233874"/>
                    </a:cubicBezTo>
                    <a:cubicBezTo>
                      <a:pt x="1030768" y="244007"/>
                      <a:pt x="1017025" y="249700"/>
                      <a:pt x="1002695" y="249700"/>
                    </a:cubicBezTo>
                    <a:lnTo>
                      <a:pt x="54031" y="249700"/>
                    </a:lnTo>
                    <a:cubicBezTo>
                      <a:pt x="24190" y="249700"/>
                      <a:pt x="0" y="225509"/>
                      <a:pt x="0" y="195669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056726" cy="297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>
                    <a:solidFill>
                      <a:srgbClr val="FFFFFF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From negative to </a:t>
                </a:r>
                <a:r>
                  <a:rPr lang="en-US" sz="2099">
                    <a:solidFill>
                      <a:srgbClr val="8DED8C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positive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51864" y="0"/>
              <a:ext cx="4445662" cy="989072"/>
              <a:chOff x="0" y="0"/>
              <a:chExt cx="878123" cy="1954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8123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878123" h="195437">
                    <a:moveTo>
                      <a:pt x="878123" y="23219"/>
                    </a:moveTo>
                    <a:lnTo>
                      <a:pt x="878123" y="172218"/>
                    </a:lnTo>
                    <a:cubicBezTo>
                      <a:pt x="878123" y="178376"/>
                      <a:pt x="875676" y="184282"/>
                      <a:pt x="871322" y="188637"/>
                    </a:cubicBezTo>
                    <a:cubicBezTo>
                      <a:pt x="866968" y="192991"/>
                      <a:pt x="861062" y="195437"/>
                      <a:pt x="854903" y="195437"/>
                    </a:cubicBezTo>
                    <a:lnTo>
                      <a:pt x="23219" y="195437"/>
                    </a:lnTo>
                    <a:cubicBezTo>
                      <a:pt x="17061" y="195437"/>
                      <a:pt x="11155" y="192991"/>
                      <a:pt x="6801" y="188637"/>
                    </a:cubicBezTo>
                    <a:cubicBezTo>
                      <a:pt x="2446" y="184282"/>
                      <a:pt x="0" y="178376"/>
                      <a:pt x="0" y="172218"/>
                    </a:cubicBezTo>
                    <a:lnTo>
                      <a:pt x="0" y="23219"/>
                    </a:lnTo>
                    <a:cubicBezTo>
                      <a:pt x="0" y="17061"/>
                      <a:pt x="2446" y="11155"/>
                      <a:pt x="6801" y="6801"/>
                    </a:cubicBezTo>
                    <a:cubicBezTo>
                      <a:pt x="11155" y="2446"/>
                      <a:pt x="17061" y="0"/>
                      <a:pt x="23219" y="0"/>
                    </a:cubicBezTo>
                    <a:lnTo>
                      <a:pt x="854903" y="0"/>
                    </a:lnTo>
                    <a:cubicBezTo>
                      <a:pt x="861062" y="0"/>
                      <a:pt x="866968" y="2446"/>
                      <a:pt x="871322" y="6801"/>
                    </a:cubicBezTo>
                    <a:cubicBezTo>
                      <a:pt x="875676" y="11155"/>
                      <a:pt x="878123" y="17061"/>
                      <a:pt x="878123" y="2321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78123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Brand Awareness Survey by Demographic </a:t>
                </a:r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514345" y="2951299"/>
            <a:ext cx="4221499" cy="1453677"/>
            <a:chOff x="0" y="0"/>
            <a:chExt cx="5628666" cy="193823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796641"/>
              <a:ext cx="5628666" cy="1141595"/>
              <a:chOff x="0" y="0"/>
              <a:chExt cx="1111895" cy="22546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11895" cy="225465"/>
              </a:xfrm>
              <a:custGeom>
                <a:avLst/>
                <a:gdLst/>
                <a:ahLst/>
                <a:cxnLst/>
                <a:rect l="l" t="t" r="r" b="b"/>
                <a:pathLst>
                  <a:path w="1111895" h="225465">
                    <a:moveTo>
                      <a:pt x="1111895" y="51350"/>
                    </a:moveTo>
                    <a:lnTo>
                      <a:pt x="1111895" y="174115"/>
                    </a:lnTo>
                    <a:cubicBezTo>
                      <a:pt x="1111895" y="187734"/>
                      <a:pt x="1106485" y="200795"/>
                      <a:pt x="1096855" y="210425"/>
                    </a:cubicBezTo>
                    <a:cubicBezTo>
                      <a:pt x="1087225" y="220055"/>
                      <a:pt x="1074164" y="225465"/>
                      <a:pt x="1060545" y="225465"/>
                    </a:cubicBezTo>
                    <a:lnTo>
                      <a:pt x="51350" y="225465"/>
                    </a:lnTo>
                    <a:cubicBezTo>
                      <a:pt x="37731" y="225465"/>
                      <a:pt x="24670" y="220055"/>
                      <a:pt x="15040" y="210425"/>
                    </a:cubicBezTo>
                    <a:cubicBezTo>
                      <a:pt x="5410" y="200795"/>
                      <a:pt x="0" y="187734"/>
                      <a:pt x="0" y="174115"/>
                    </a:cubicBezTo>
                    <a:lnTo>
                      <a:pt x="0" y="51350"/>
                    </a:lnTo>
                    <a:cubicBezTo>
                      <a:pt x="0" y="37731"/>
                      <a:pt x="5410" y="24670"/>
                      <a:pt x="15040" y="15040"/>
                    </a:cubicBezTo>
                    <a:cubicBezTo>
                      <a:pt x="24670" y="5410"/>
                      <a:pt x="37731" y="0"/>
                      <a:pt x="51350" y="0"/>
                    </a:cubicBezTo>
                    <a:lnTo>
                      <a:pt x="1060545" y="0"/>
                    </a:lnTo>
                    <a:cubicBezTo>
                      <a:pt x="1074164" y="0"/>
                      <a:pt x="1087225" y="5410"/>
                      <a:pt x="1096855" y="15040"/>
                    </a:cubicBezTo>
                    <a:cubicBezTo>
                      <a:pt x="1106485" y="24670"/>
                      <a:pt x="1111895" y="37731"/>
                      <a:pt x="1111895" y="5135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1111895" cy="273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Helvetica World"/>
                    <a:ea typeface="Helvetica World"/>
                    <a:cs typeface="Helvetica World"/>
                    <a:sym typeface="Helvetica World"/>
                  </a:rPr>
                  <a:t>On Par with Porter Airlines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03218" y="0"/>
              <a:ext cx="4822229" cy="989072"/>
              <a:chOff x="0" y="0"/>
              <a:chExt cx="952504" cy="1954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5250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52504" h="195437">
                    <a:moveTo>
                      <a:pt x="952504" y="21406"/>
                    </a:moveTo>
                    <a:lnTo>
                      <a:pt x="952504" y="174031"/>
                    </a:lnTo>
                    <a:cubicBezTo>
                      <a:pt x="952504" y="185854"/>
                      <a:pt x="942920" y="195437"/>
                      <a:pt x="931098" y="195437"/>
                    </a:cubicBezTo>
                    <a:lnTo>
                      <a:pt x="21406" y="195437"/>
                    </a:lnTo>
                    <a:cubicBezTo>
                      <a:pt x="9584" y="195437"/>
                      <a:pt x="0" y="185854"/>
                      <a:pt x="0" y="174031"/>
                    </a:cubicBezTo>
                    <a:lnTo>
                      <a:pt x="0" y="21406"/>
                    </a:lnTo>
                    <a:cubicBezTo>
                      <a:pt x="0" y="9584"/>
                      <a:pt x="9584" y="0"/>
                      <a:pt x="21406" y="0"/>
                    </a:cubicBezTo>
                    <a:lnTo>
                      <a:pt x="931098" y="0"/>
                    </a:lnTo>
                    <a:cubicBezTo>
                      <a:pt x="936775" y="0"/>
                      <a:pt x="942220" y="2255"/>
                      <a:pt x="946234" y="6270"/>
                    </a:cubicBezTo>
                    <a:cubicBezTo>
                      <a:pt x="950249" y="10284"/>
                      <a:pt x="952504" y="15729"/>
                      <a:pt x="952504" y="2140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95250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Brand Awareness by Channels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789386" y="2790524"/>
            <a:ext cx="7747787" cy="6005628"/>
          </a:xfrm>
          <a:custGeom>
            <a:avLst/>
            <a:gdLst/>
            <a:ahLst/>
            <a:cxnLst/>
            <a:rect l="l" t="t" r="r" b="b"/>
            <a:pathLst>
              <a:path w="7747787" h="6005628">
                <a:moveTo>
                  <a:pt x="0" y="0"/>
                </a:moveTo>
                <a:lnTo>
                  <a:pt x="7747787" y="0"/>
                </a:lnTo>
                <a:lnTo>
                  <a:pt x="7747787" y="6005628"/>
                </a:lnTo>
                <a:lnTo>
                  <a:pt x="0" y="600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30" b="-591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678705" y="1254572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Forecasts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926005" y="928556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7254" y="2073087"/>
            <a:ext cx="2073083" cy="45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Goals by 2026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877420" y="2652263"/>
            <a:ext cx="4012042" cy="1850973"/>
            <a:chOff x="0" y="0"/>
            <a:chExt cx="5349390" cy="24679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251117"/>
              <a:ext cx="5349390" cy="2216847"/>
              <a:chOff x="0" y="0"/>
              <a:chExt cx="1056726" cy="4378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56726" cy="437827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437827">
                    <a:moveTo>
                      <a:pt x="1056726" y="54031"/>
                    </a:moveTo>
                    <a:lnTo>
                      <a:pt x="1056726" y="383797"/>
                    </a:lnTo>
                    <a:cubicBezTo>
                      <a:pt x="1056726" y="413637"/>
                      <a:pt x="1032536" y="437827"/>
                      <a:pt x="1002695" y="437827"/>
                    </a:cubicBezTo>
                    <a:lnTo>
                      <a:pt x="54031" y="437827"/>
                    </a:lnTo>
                    <a:cubicBezTo>
                      <a:pt x="24190" y="437827"/>
                      <a:pt x="0" y="413637"/>
                      <a:pt x="0" y="383797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056726" cy="466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79932" y="0"/>
              <a:ext cx="4789525" cy="989072"/>
              <a:chOff x="0" y="0"/>
              <a:chExt cx="946044" cy="1954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604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46044" h="195437">
                    <a:moveTo>
                      <a:pt x="946044" y="21552"/>
                    </a:moveTo>
                    <a:lnTo>
                      <a:pt x="946044" y="173885"/>
                    </a:lnTo>
                    <a:cubicBezTo>
                      <a:pt x="946044" y="185788"/>
                      <a:pt x="936395" y="195437"/>
                      <a:pt x="924492" y="195437"/>
                    </a:cubicBezTo>
                    <a:lnTo>
                      <a:pt x="21552" y="195437"/>
                    </a:lnTo>
                    <a:cubicBezTo>
                      <a:pt x="9649" y="195437"/>
                      <a:pt x="0" y="185788"/>
                      <a:pt x="0" y="173885"/>
                    </a:cubicBezTo>
                    <a:lnTo>
                      <a:pt x="0" y="21552"/>
                    </a:lnTo>
                    <a:cubicBezTo>
                      <a:pt x="0" y="9649"/>
                      <a:pt x="9649" y="0"/>
                      <a:pt x="21552" y="0"/>
                    </a:cubicBezTo>
                    <a:lnTo>
                      <a:pt x="924492" y="0"/>
                    </a:lnTo>
                    <a:cubicBezTo>
                      <a:pt x="936395" y="0"/>
                      <a:pt x="946044" y="9649"/>
                      <a:pt x="946044" y="215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4604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Net Promoter Score (NPS)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for who has </a:t>
                </a:r>
                <a:r>
                  <a:rPr lang="en-US" sz="1800" b="1" i="1">
                    <a:solidFill>
                      <a:srgbClr val="000000"/>
                    </a:solidFill>
                    <a:latin typeface="Canva Sans Bold Italics"/>
                    <a:ea typeface="Canva Sans Bold Italics"/>
                    <a:cs typeface="Canva Sans Bold Italics"/>
                    <a:sym typeface="Canva Sans Bold Italics"/>
                  </a:rPr>
                  <a:t>never</a:t>
                </a: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 flown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429484" y="1459380"/>
              <a:ext cx="490422" cy="421481"/>
              <a:chOff x="0" y="0"/>
              <a:chExt cx="945748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457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45748" h="812800">
                    <a:moveTo>
                      <a:pt x="945748" y="406400"/>
                    </a:moveTo>
                    <a:lnTo>
                      <a:pt x="539348" y="0"/>
                    </a:lnTo>
                    <a:lnTo>
                      <a:pt x="5393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39348" y="609600"/>
                    </a:lnTo>
                    <a:lnTo>
                      <a:pt x="539348" y="812800"/>
                    </a:lnTo>
                    <a:lnTo>
                      <a:pt x="945748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74625"/>
                <a:ext cx="844148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274561" y="1219930"/>
              <a:ext cx="1385662" cy="824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50065" y="1292865"/>
              <a:ext cx="1324764" cy="68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-52%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8705" y="1254572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Forecasts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5555092" y="1509345"/>
            <a:ext cx="11704208" cy="7216145"/>
          </a:xfrm>
          <a:custGeom>
            <a:avLst/>
            <a:gdLst/>
            <a:ahLst/>
            <a:cxnLst/>
            <a:rect l="l" t="t" r="r" b="b"/>
            <a:pathLst>
              <a:path w="11704208" h="7216145">
                <a:moveTo>
                  <a:pt x="0" y="0"/>
                </a:moveTo>
                <a:lnTo>
                  <a:pt x="11704208" y="0"/>
                </a:lnTo>
                <a:lnTo>
                  <a:pt x="11704208" y="7216145"/>
                </a:lnTo>
                <a:lnTo>
                  <a:pt x="0" y="72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36" b="-484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TextBox 2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78705" y="1254572"/>
            <a:ext cx="961967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Forecasts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7669" y="9561214"/>
            <a:ext cx="90803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67788" y="9561214"/>
            <a:ext cx="1803239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id="12" name="Freeform 12"/>
          <p:cNvSpPr/>
          <p:nvPr/>
        </p:nvSpPr>
        <p:spPr>
          <a:xfrm>
            <a:off x="5701688" y="1506166"/>
            <a:ext cx="10722418" cy="7208390"/>
          </a:xfrm>
          <a:custGeom>
            <a:avLst/>
            <a:gdLst/>
            <a:ahLst/>
            <a:cxnLst/>
            <a:rect l="l" t="t" r="r" b="b"/>
            <a:pathLst>
              <a:path w="10722418" h="7208390">
                <a:moveTo>
                  <a:pt x="0" y="0"/>
                </a:moveTo>
                <a:lnTo>
                  <a:pt x="10722418" y="0"/>
                </a:lnTo>
                <a:lnTo>
                  <a:pt x="10722418" y="7208390"/>
                </a:lnTo>
                <a:lnTo>
                  <a:pt x="0" y="7208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877420" y="2652263"/>
            <a:ext cx="4012042" cy="4392545"/>
            <a:chOff x="0" y="0"/>
            <a:chExt cx="5349390" cy="585672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251117"/>
              <a:ext cx="5349390" cy="2216847"/>
              <a:chOff x="0" y="0"/>
              <a:chExt cx="1056726" cy="4378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56726" cy="437827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437827">
                    <a:moveTo>
                      <a:pt x="1056726" y="54031"/>
                    </a:moveTo>
                    <a:lnTo>
                      <a:pt x="1056726" y="383797"/>
                    </a:lnTo>
                    <a:cubicBezTo>
                      <a:pt x="1056726" y="413637"/>
                      <a:pt x="1032536" y="437827"/>
                      <a:pt x="1002695" y="437827"/>
                    </a:cubicBezTo>
                    <a:lnTo>
                      <a:pt x="54031" y="437827"/>
                    </a:lnTo>
                    <a:cubicBezTo>
                      <a:pt x="24190" y="437827"/>
                      <a:pt x="0" y="413637"/>
                      <a:pt x="0" y="383797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056726" cy="466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79932" y="0"/>
              <a:ext cx="4789525" cy="989072"/>
              <a:chOff x="0" y="0"/>
              <a:chExt cx="946044" cy="1954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4604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46044" h="195437">
                    <a:moveTo>
                      <a:pt x="946044" y="21552"/>
                    </a:moveTo>
                    <a:lnTo>
                      <a:pt x="946044" y="173885"/>
                    </a:lnTo>
                    <a:cubicBezTo>
                      <a:pt x="946044" y="185788"/>
                      <a:pt x="936395" y="195437"/>
                      <a:pt x="924492" y="195437"/>
                    </a:cubicBezTo>
                    <a:lnTo>
                      <a:pt x="21552" y="195437"/>
                    </a:lnTo>
                    <a:cubicBezTo>
                      <a:pt x="9649" y="195437"/>
                      <a:pt x="0" y="185788"/>
                      <a:pt x="0" y="173885"/>
                    </a:cubicBezTo>
                    <a:lnTo>
                      <a:pt x="0" y="21552"/>
                    </a:lnTo>
                    <a:cubicBezTo>
                      <a:pt x="0" y="9649"/>
                      <a:pt x="9649" y="0"/>
                      <a:pt x="21552" y="0"/>
                    </a:cubicBezTo>
                    <a:lnTo>
                      <a:pt x="924492" y="0"/>
                    </a:lnTo>
                    <a:cubicBezTo>
                      <a:pt x="936395" y="0"/>
                      <a:pt x="946044" y="9649"/>
                      <a:pt x="946044" y="215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94604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Net Promoter Score (NPS)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for who has </a:t>
                </a:r>
                <a:r>
                  <a:rPr lang="en-US" sz="1800" b="1" i="1">
                    <a:solidFill>
                      <a:srgbClr val="000000"/>
                    </a:solidFill>
                    <a:latin typeface="Canva Sans Bold Italics"/>
                    <a:ea typeface="Canva Sans Bold Italics"/>
                    <a:cs typeface="Canva Sans Bold Italics"/>
                    <a:sym typeface="Canva Sans Bold Italics"/>
                  </a:rPr>
                  <a:t>never</a:t>
                </a: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 flown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429484" y="1459380"/>
              <a:ext cx="490422" cy="421481"/>
              <a:chOff x="0" y="0"/>
              <a:chExt cx="945748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57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45748" h="812800">
                    <a:moveTo>
                      <a:pt x="945748" y="406400"/>
                    </a:moveTo>
                    <a:lnTo>
                      <a:pt x="539348" y="0"/>
                    </a:lnTo>
                    <a:lnTo>
                      <a:pt x="5393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39348" y="609600"/>
                    </a:lnTo>
                    <a:lnTo>
                      <a:pt x="539348" y="812800"/>
                    </a:lnTo>
                    <a:lnTo>
                      <a:pt x="945748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74625"/>
                <a:ext cx="844148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274561" y="1219930"/>
              <a:ext cx="1385662" cy="824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0%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50065" y="1292865"/>
              <a:ext cx="1324764" cy="68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-52%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3639880"/>
              <a:ext cx="5349390" cy="2216847"/>
              <a:chOff x="0" y="0"/>
              <a:chExt cx="1056726" cy="43782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56726" cy="437827"/>
              </a:xfrm>
              <a:custGeom>
                <a:avLst/>
                <a:gdLst/>
                <a:ahLst/>
                <a:cxnLst/>
                <a:rect l="l" t="t" r="r" b="b"/>
                <a:pathLst>
                  <a:path w="1056726" h="437827">
                    <a:moveTo>
                      <a:pt x="1056726" y="54031"/>
                    </a:moveTo>
                    <a:lnTo>
                      <a:pt x="1056726" y="383797"/>
                    </a:lnTo>
                    <a:cubicBezTo>
                      <a:pt x="1056726" y="413637"/>
                      <a:pt x="1032536" y="437827"/>
                      <a:pt x="1002695" y="437827"/>
                    </a:cubicBezTo>
                    <a:lnTo>
                      <a:pt x="54031" y="437827"/>
                    </a:lnTo>
                    <a:cubicBezTo>
                      <a:pt x="24190" y="437827"/>
                      <a:pt x="0" y="413637"/>
                      <a:pt x="0" y="383797"/>
                    </a:cubicBezTo>
                    <a:lnTo>
                      <a:pt x="0" y="54031"/>
                    </a:lnTo>
                    <a:cubicBezTo>
                      <a:pt x="0" y="24190"/>
                      <a:pt x="24190" y="0"/>
                      <a:pt x="54031" y="0"/>
                    </a:cubicBezTo>
                    <a:lnTo>
                      <a:pt x="1002695" y="0"/>
                    </a:lnTo>
                    <a:cubicBezTo>
                      <a:pt x="1032536" y="0"/>
                      <a:pt x="1056726" y="24190"/>
                      <a:pt x="1056726" y="5403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056726" cy="466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79932" y="3321649"/>
              <a:ext cx="4789525" cy="989072"/>
              <a:chOff x="0" y="0"/>
              <a:chExt cx="946044" cy="19543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46044" cy="195437"/>
              </a:xfrm>
              <a:custGeom>
                <a:avLst/>
                <a:gdLst/>
                <a:ahLst/>
                <a:cxnLst/>
                <a:rect l="l" t="t" r="r" b="b"/>
                <a:pathLst>
                  <a:path w="946044" h="195437">
                    <a:moveTo>
                      <a:pt x="946044" y="21552"/>
                    </a:moveTo>
                    <a:lnTo>
                      <a:pt x="946044" y="173885"/>
                    </a:lnTo>
                    <a:cubicBezTo>
                      <a:pt x="946044" y="185788"/>
                      <a:pt x="936395" y="195437"/>
                      <a:pt x="924492" y="195437"/>
                    </a:cubicBezTo>
                    <a:lnTo>
                      <a:pt x="21552" y="195437"/>
                    </a:lnTo>
                    <a:cubicBezTo>
                      <a:pt x="9649" y="195437"/>
                      <a:pt x="0" y="185788"/>
                      <a:pt x="0" y="173885"/>
                    </a:cubicBezTo>
                    <a:lnTo>
                      <a:pt x="0" y="21552"/>
                    </a:lnTo>
                    <a:cubicBezTo>
                      <a:pt x="0" y="9649"/>
                      <a:pt x="9649" y="0"/>
                      <a:pt x="21552" y="0"/>
                    </a:cubicBezTo>
                    <a:lnTo>
                      <a:pt x="924492" y="0"/>
                    </a:lnTo>
                    <a:cubicBezTo>
                      <a:pt x="936395" y="0"/>
                      <a:pt x="946044" y="9649"/>
                      <a:pt x="946044" y="215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BA75">
                      <a:alpha val="100000"/>
                    </a:srgbClr>
                  </a:gs>
                  <a:gs pos="100000">
                    <a:srgbClr val="8EF08D">
                      <a:alpha val="100000"/>
                    </a:srgbClr>
                  </a:gs>
                </a:gsLst>
                <a:lin ang="189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946044" cy="224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Net Promoter Score (NPS)</a:t>
                </a:r>
              </a:p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for who has flown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184273" y="4781029"/>
              <a:ext cx="490422" cy="421481"/>
              <a:chOff x="0" y="0"/>
              <a:chExt cx="945748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457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45748" h="812800">
                    <a:moveTo>
                      <a:pt x="945748" y="406400"/>
                    </a:moveTo>
                    <a:lnTo>
                      <a:pt x="539348" y="0"/>
                    </a:lnTo>
                    <a:lnTo>
                      <a:pt x="539348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39348" y="609600"/>
                    </a:lnTo>
                    <a:lnTo>
                      <a:pt x="539348" y="812800"/>
                    </a:lnTo>
                    <a:lnTo>
                      <a:pt x="945748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74625"/>
                <a:ext cx="844148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014977" y="4487979"/>
              <a:ext cx="1744313" cy="87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8DED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34%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50065" y="4592701"/>
              <a:ext cx="1324764" cy="68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-13%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3834" y="-2763378"/>
            <a:ext cx="19155668" cy="13194028"/>
          </a:xfrm>
          <a:custGeom>
            <a:avLst/>
            <a:gdLst/>
            <a:ahLst/>
            <a:cxnLst/>
            <a:rect l="l" t="t" r="r" b="b"/>
            <a:pathLst>
              <a:path w="19155668" h="13194028">
                <a:moveTo>
                  <a:pt x="0" y="0"/>
                </a:moveTo>
                <a:lnTo>
                  <a:pt x="19155668" y="0"/>
                </a:lnTo>
                <a:lnTo>
                  <a:pt x="19155668" y="13194028"/>
                </a:lnTo>
                <a:lnTo>
                  <a:pt x="0" y="1319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" r="-165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436332" y="1925578"/>
            <a:ext cx="2056749" cy="2340438"/>
          </a:xfrm>
          <a:custGeom>
            <a:avLst/>
            <a:gdLst/>
            <a:ahLst/>
            <a:cxnLst/>
            <a:rect l="l" t="t" r="r" b="b"/>
            <a:pathLst>
              <a:path w="2056749" h="2340438">
                <a:moveTo>
                  <a:pt x="0" y="0"/>
                </a:moveTo>
                <a:lnTo>
                  <a:pt x="2056749" y="0"/>
                </a:lnTo>
                <a:lnTo>
                  <a:pt x="2056749" y="2340438"/>
                </a:lnTo>
                <a:lnTo>
                  <a:pt x="0" y="2340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849" t="-16217" r="-111570" b="-2857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735962" y="2361199"/>
            <a:ext cx="5700370" cy="109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1"/>
              </a:lnSpc>
            </a:pPr>
            <a:r>
              <a:rPr lang="en-US" sz="63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Together, we fly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Work Cited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375" y="662828"/>
            <a:ext cx="96196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2201634"/>
            <a:ext cx="17154102" cy="752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https://resources.disqo.com/industry-level-differences-in-brand-lift-and-outcomes-lift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https://competition bureau.canada.ca/sites/default/files/documents/market-study-airline-industry-2025-06-19-e.pdf?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https://www.wsj.com/world/americas/canadas-antitrust-watchdog-calls-for-easing-of-foreign-ownership-limits-in-airline-sector-305a1767?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https://www.amraandelma.com/top-cost-per-acquisition-statistics/?utm_source=chatgpt.com https://www.promodo.com/blog/tourism-marketing-benchmarks https://www.flyflair.com/flair-fwd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https://competition-bureau.canada.ca/sites/default/files/documents/market-study-airline-industry-2025-06-19-e.pdf?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https://www.promodo.com/blog/tourism-marketing-benchmarks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https://www.flyflair.com/flair-fwd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skyscanner.ca/tips-and-inspiration/gen-z-travel-statistics"/>
              </a:rPr>
              <a:t>https://www.skyscanner.ca/tips-and-inspiration/gen-z-travel-statistics</a:t>
            </a:r>
          </a:p>
          <a:p>
            <a:pPr algn="l">
              <a:lnSpc>
                <a:spcPts val="2520"/>
              </a:lnSpc>
            </a:pPr>
            <a:endParaRPr lang="en-US" sz="1800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2" tooltip="https://www.skyscanner.ca/tips-and-inspiration/gen-z-travel-statistics"/>
            </a:endParaRPr>
          </a:p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runawaytraveller.com/avoid-flair-airlines/"/>
              </a:rPr>
              <a:t>Why You Need to Avoid Flair Airlines at All Costs</a:t>
            </a:r>
          </a:p>
          <a:p>
            <a:pPr algn="l">
              <a:lnSpc>
                <a:spcPts val="2520"/>
              </a:lnSpc>
            </a:pPr>
            <a:endParaRPr lang="en-US" sz="1800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3" tooltip="https://runawaytraveller.com/avoid-flair-airlines/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https://www.mckinsey.com/industries/travel/our-insights/the-way-we-travel-now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https://www.cnbc.com/2023/04/17/gen-z-travel-trends-travel-often-save-money-and-seek-adventure-.html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cbc.ca/news/politics/flair-worst-airline-complaints-1.6863897"/>
              </a:rPr>
              <a:t>Flair is Canada's worst airline when it comes to passenger complaints</a:t>
            </a:r>
          </a:p>
          <a:p>
            <a:pPr algn="l">
              <a:lnSpc>
                <a:spcPts val="2520"/>
              </a:lnSpc>
            </a:pPr>
            <a:endParaRPr lang="en-US" sz="1800" u="sng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4" tooltip="https://www.cbc.ca/news/politics/flair-worst-airline-complaints-1.6863897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https://www.mckinsey.com/industries/travel/our-insights/the-evolving-role-of-experiences-in-travel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1134" y="1760770"/>
            <a:ext cx="12777567" cy="3043892"/>
            <a:chOff x="0" y="0"/>
            <a:chExt cx="3365285" cy="801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5285" cy="801684"/>
            </a:xfrm>
            <a:custGeom>
              <a:avLst/>
              <a:gdLst/>
              <a:ahLst/>
              <a:cxnLst/>
              <a:rect l="l" t="t" r="r" b="b"/>
              <a:pathLst>
                <a:path w="3365285" h="801684">
                  <a:moveTo>
                    <a:pt x="0" y="0"/>
                  </a:moveTo>
                  <a:lnTo>
                    <a:pt x="3365285" y="0"/>
                  </a:lnTo>
                  <a:lnTo>
                    <a:pt x="3365285" y="801684"/>
                  </a:lnTo>
                  <a:lnTo>
                    <a:pt x="0" y="80168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65285" cy="83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0462" y="2149444"/>
            <a:ext cx="4446768" cy="2500788"/>
            <a:chOff x="0" y="0"/>
            <a:chExt cx="1171165" cy="6586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1165" cy="658644"/>
            </a:xfrm>
            <a:custGeom>
              <a:avLst/>
              <a:gdLst/>
              <a:ahLst/>
              <a:cxnLst/>
              <a:rect l="l" t="t" r="r" b="b"/>
              <a:pathLst>
                <a:path w="1171165" h="658644">
                  <a:moveTo>
                    <a:pt x="27856" y="0"/>
                  </a:moveTo>
                  <a:lnTo>
                    <a:pt x="1143309" y="0"/>
                  </a:lnTo>
                  <a:cubicBezTo>
                    <a:pt x="1150697" y="0"/>
                    <a:pt x="1157782" y="2935"/>
                    <a:pt x="1163006" y="8159"/>
                  </a:cubicBezTo>
                  <a:cubicBezTo>
                    <a:pt x="1168230" y="13383"/>
                    <a:pt x="1171165" y="20468"/>
                    <a:pt x="1171165" y="27856"/>
                  </a:cubicBezTo>
                  <a:lnTo>
                    <a:pt x="1171165" y="630787"/>
                  </a:lnTo>
                  <a:cubicBezTo>
                    <a:pt x="1171165" y="638175"/>
                    <a:pt x="1168230" y="645261"/>
                    <a:pt x="1163006" y="650485"/>
                  </a:cubicBezTo>
                  <a:cubicBezTo>
                    <a:pt x="1157782" y="655709"/>
                    <a:pt x="1150697" y="658644"/>
                    <a:pt x="1143309" y="658644"/>
                  </a:cubicBezTo>
                  <a:lnTo>
                    <a:pt x="27856" y="658644"/>
                  </a:lnTo>
                  <a:cubicBezTo>
                    <a:pt x="20468" y="658644"/>
                    <a:pt x="13383" y="655709"/>
                    <a:pt x="8159" y="650485"/>
                  </a:cubicBezTo>
                  <a:cubicBezTo>
                    <a:pt x="2935" y="645261"/>
                    <a:pt x="0" y="638175"/>
                    <a:pt x="0" y="630787"/>
                  </a:cubicBezTo>
                  <a:lnTo>
                    <a:pt x="0" y="27856"/>
                  </a:lnTo>
                  <a:cubicBezTo>
                    <a:pt x="0" y="20468"/>
                    <a:pt x="2935" y="13383"/>
                    <a:pt x="8159" y="8159"/>
                  </a:cubicBezTo>
                  <a:cubicBezTo>
                    <a:pt x="13383" y="2935"/>
                    <a:pt x="20468" y="0"/>
                    <a:pt x="27856" y="0"/>
                  </a:cubicBez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71165" cy="687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7764" y="2468289"/>
            <a:ext cx="4052164" cy="1863096"/>
          </a:xfrm>
          <a:custGeom>
            <a:avLst/>
            <a:gdLst/>
            <a:ahLst/>
            <a:cxnLst/>
            <a:rect l="l" t="t" r="r" b="b"/>
            <a:pathLst>
              <a:path w="4052164" h="1863096">
                <a:moveTo>
                  <a:pt x="0" y="0"/>
                </a:moveTo>
                <a:lnTo>
                  <a:pt x="4052164" y="0"/>
                </a:lnTo>
                <a:lnTo>
                  <a:pt x="4052164" y="1863097"/>
                </a:lnTo>
                <a:lnTo>
                  <a:pt x="0" y="186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98192" y="5377536"/>
            <a:ext cx="5688598" cy="4041315"/>
            <a:chOff x="0" y="0"/>
            <a:chExt cx="7584797" cy="5388421"/>
          </a:xfrm>
        </p:grpSpPr>
        <p:sp>
          <p:nvSpPr>
            <p:cNvPr id="13" name="TextBox 13"/>
            <p:cNvSpPr txBox="1"/>
            <p:nvPr/>
          </p:nvSpPr>
          <p:spPr>
            <a:xfrm>
              <a:off x="4319048" y="2618010"/>
              <a:ext cx="3132401" cy="176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~25%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Revenue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(2024)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647642" y="2798962"/>
              <a:ext cx="495422" cy="494177"/>
              <a:chOff x="0" y="0"/>
              <a:chExt cx="814848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484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4848" h="812800">
                    <a:moveTo>
                      <a:pt x="407424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812800"/>
                    </a:lnTo>
                    <a:lnTo>
                      <a:pt x="611648" y="812800"/>
                    </a:lnTo>
                    <a:lnTo>
                      <a:pt x="611648" y="406400"/>
                    </a:lnTo>
                    <a:lnTo>
                      <a:pt x="814848" y="406400"/>
                    </a:lnTo>
                    <a:lnTo>
                      <a:pt x="407424" y="0"/>
                    </a:ln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203200" y="73025"/>
                <a:ext cx="408448" cy="739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7584797" cy="5388421"/>
              <a:chOff x="0" y="0"/>
              <a:chExt cx="1498232" cy="106437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98232" cy="1064379"/>
              </a:xfrm>
              <a:custGeom>
                <a:avLst/>
                <a:gdLst/>
                <a:ahLst/>
                <a:cxnLst/>
                <a:rect l="l" t="t" r="r" b="b"/>
                <a:pathLst>
                  <a:path w="1498232" h="1064379">
                    <a:moveTo>
                      <a:pt x="6805" y="0"/>
                    </a:moveTo>
                    <a:lnTo>
                      <a:pt x="1491427" y="0"/>
                    </a:lnTo>
                    <a:cubicBezTo>
                      <a:pt x="1495185" y="0"/>
                      <a:pt x="1498232" y="3047"/>
                      <a:pt x="1498232" y="6805"/>
                    </a:cubicBezTo>
                    <a:lnTo>
                      <a:pt x="1498232" y="1057575"/>
                    </a:lnTo>
                    <a:cubicBezTo>
                      <a:pt x="1498232" y="1061333"/>
                      <a:pt x="1495185" y="1064379"/>
                      <a:pt x="1491427" y="1064379"/>
                    </a:cubicBezTo>
                    <a:lnTo>
                      <a:pt x="6805" y="1064379"/>
                    </a:lnTo>
                    <a:cubicBezTo>
                      <a:pt x="3047" y="1064379"/>
                      <a:pt x="0" y="1061333"/>
                      <a:pt x="0" y="1057575"/>
                    </a:cubicBezTo>
                    <a:lnTo>
                      <a:pt x="0" y="6805"/>
                    </a:lnTo>
                    <a:cubicBezTo>
                      <a:pt x="0" y="3047"/>
                      <a:pt x="3047" y="0"/>
                      <a:pt x="680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1498232" cy="10834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04725" y="132681"/>
              <a:ext cx="4014323" cy="5041671"/>
            </a:xfrm>
            <a:custGeom>
              <a:avLst/>
              <a:gdLst/>
              <a:ahLst/>
              <a:cxnLst/>
              <a:rect l="l" t="t" r="r" b="b"/>
              <a:pathLst>
                <a:path w="4014323" h="5041671">
                  <a:moveTo>
                    <a:pt x="0" y="0"/>
                  </a:moveTo>
                  <a:lnTo>
                    <a:pt x="4014323" y="0"/>
                  </a:lnTo>
                  <a:lnTo>
                    <a:pt x="4014323" y="5041671"/>
                  </a:lnTo>
                  <a:lnTo>
                    <a:pt x="0" y="5041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486" t="-5038" r="-34054" b="-925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16649" y="183701"/>
              <a:ext cx="3590475" cy="204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40"/>
                </a:lnSpc>
              </a:pPr>
              <a:r>
                <a:rPr lang="en-US" sz="4385" b="1">
                  <a:solidFill>
                    <a:srgbClr val="FE2C55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3.5M </a:t>
              </a:r>
            </a:p>
            <a:p>
              <a:pPr algn="l">
                <a:lnSpc>
                  <a:spcPts val="2719"/>
                </a:lnSpc>
              </a:pPr>
              <a:r>
                <a:rPr lang="en-US" sz="1942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Passangers </a:t>
              </a:r>
            </a:p>
            <a:p>
              <a:pPr algn="l">
                <a:lnSpc>
                  <a:spcPts val="2719"/>
                </a:lnSpc>
              </a:pPr>
              <a:r>
                <a:rPr lang="en-US" sz="1942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(2024)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 rot="5400000">
              <a:off x="3552072" y="474917"/>
              <a:ext cx="559717" cy="55971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E7191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52172" y="290269"/>
              <a:ext cx="3132401" cy="176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DE5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3.84%</a:t>
              </a:r>
              <a:r>
                <a:rPr lang="en-US" sz="3399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Market Share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(2024)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738359" y="408700"/>
              <a:ext cx="813713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E7191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1M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217448" y="2577316"/>
              <a:ext cx="3132401" cy="1766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25%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Revenue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(2024)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 rot="-5400000">
              <a:off x="6517377" y="2768017"/>
              <a:ext cx="506890" cy="5068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sp>
        <p:nvSpPr>
          <p:cNvPr id="31" name="AutoShape 31"/>
          <p:cNvSpPr/>
          <p:nvPr/>
        </p:nvSpPr>
        <p:spPr>
          <a:xfrm flipH="1" flipV="1">
            <a:off x="6724915" y="4909438"/>
            <a:ext cx="0" cy="414609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2" name="AutoShape 32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725" y="5851168"/>
            <a:ext cx="3681047" cy="3534646"/>
          </a:xfrm>
          <a:prstGeom prst="rect">
            <a:avLst/>
          </a:prstGeom>
        </p:spPr>
      </p:pic>
      <p:sp>
        <p:nvSpPr>
          <p:cNvPr id="34" name="Freeform 34"/>
          <p:cNvSpPr/>
          <p:nvPr/>
        </p:nvSpPr>
        <p:spPr>
          <a:xfrm>
            <a:off x="6964416" y="6656614"/>
            <a:ext cx="1296152" cy="534918"/>
          </a:xfrm>
          <a:custGeom>
            <a:avLst/>
            <a:gdLst/>
            <a:ahLst/>
            <a:cxnLst/>
            <a:rect l="l" t="t" r="r" b="b"/>
            <a:pathLst>
              <a:path w="1296152" h="534918">
                <a:moveTo>
                  <a:pt x="0" y="0"/>
                </a:moveTo>
                <a:lnTo>
                  <a:pt x="1296152" y="0"/>
                </a:lnTo>
                <a:lnTo>
                  <a:pt x="1296152" y="534918"/>
                </a:lnTo>
                <a:lnTo>
                  <a:pt x="0" y="53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442" b="-1144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5" name="Freeform 35"/>
          <p:cNvSpPr/>
          <p:nvPr/>
        </p:nvSpPr>
        <p:spPr>
          <a:xfrm>
            <a:off x="6924940" y="8410187"/>
            <a:ext cx="1296152" cy="334759"/>
          </a:xfrm>
          <a:custGeom>
            <a:avLst/>
            <a:gdLst/>
            <a:ahLst/>
            <a:cxnLst/>
            <a:rect l="l" t="t" r="r" b="b"/>
            <a:pathLst>
              <a:path w="1296152" h="334759">
                <a:moveTo>
                  <a:pt x="0" y="0"/>
                </a:moveTo>
                <a:lnTo>
                  <a:pt x="1296152" y="0"/>
                </a:lnTo>
                <a:lnTo>
                  <a:pt x="1296152" y="334759"/>
                </a:lnTo>
                <a:lnTo>
                  <a:pt x="0" y="334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211" r="-3475" b="-7112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6" name="Freeform 36"/>
          <p:cNvSpPr/>
          <p:nvPr/>
        </p:nvSpPr>
        <p:spPr>
          <a:xfrm>
            <a:off x="7012232" y="7897942"/>
            <a:ext cx="957826" cy="311964"/>
          </a:xfrm>
          <a:custGeom>
            <a:avLst/>
            <a:gdLst/>
            <a:ahLst/>
            <a:cxnLst/>
            <a:rect l="l" t="t" r="r" b="b"/>
            <a:pathLst>
              <a:path w="957826" h="311964">
                <a:moveTo>
                  <a:pt x="0" y="0"/>
                </a:moveTo>
                <a:lnTo>
                  <a:pt x="957825" y="0"/>
                </a:lnTo>
                <a:lnTo>
                  <a:pt x="957825" y="311963"/>
                </a:lnTo>
                <a:lnTo>
                  <a:pt x="0" y="311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7" name="Freeform 37"/>
          <p:cNvSpPr/>
          <p:nvPr/>
        </p:nvSpPr>
        <p:spPr>
          <a:xfrm>
            <a:off x="6991615" y="7326888"/>
            <a:ext cx="1572752" cy="265034"/>
          </a:xfrm>
          <a:custGeom>
            <a:avLst/>
            <a:gdLst/>
            <a:ahLst/>
            <a:cxnLst/>
            <a:rect l="l" t="t" r="r" b="b"/>
            <a:pathLst>
              <a:path w="1572752" h="265034">
                <a:moveTo>
                  <a:pt x="0" y="0"/>
                </a:moveTo>
                <a:lnTo>
                  <a:pt x="1572752" y="0"/>
                </a:lnTo>
                <a:lnTo>
                  <a:pt x="1572752" y="265035"/>
                </a:lnTo>
                <a:lnTo>
                  <a:pt x="0" y="2650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8715" b="-12507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8" name="TextBox 38"/>
          <p:cNvSpPr txBox="1"/>
          <p:nvPr/>
        </p:nvSpPr>
        <p:spPr>
          <a:xfrm>
            <a:off x="12830995" y="6754421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68B1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89.2%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30995" y="7288788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15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81.96%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04350" y="7859842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52C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99.06%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30995" y="8414408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CA9A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85.31%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080" y="5796345"/>
            <a:ext cx="3681047" cy="3534646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26142" y="1012227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Company Overview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5305" y="4833238"/>
            <a:ext cx="2176987" cy="105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68B16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99.64%</a:t>
            </a: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Completion Rate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066857" y="4879819"/>
            <a:ext cx="2706031" cy="102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68B16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89.2%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On-Time Performance 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26142" y="662828"/>
            <a:ext cx="3795406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Situational Analysis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55890" y="1874795"/>
            <a:ext cx="12003410" cy="281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Founded in 2005 (Kelowna, BC)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a charter carrier; transitioned to ULCC in 2017 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Canada’s only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independent Ultra Low-Cost Carrier (ULCC)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remaining after the 2024 exits of Lynx Air and Canada Jetlines.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Competes nationally with Air Canada and WestJet, and directly with Porter Airlines in the value-oriented segment.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Rebranded in 2019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its distinct green-and-black livery.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being an interim CEO for a year,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Maciej Wilk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has been named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CEO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July 2025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Mission: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make air travel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affordable, reliable, and accessible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all Canadians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Vision: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become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Canada’s most trusted low-cost airline.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012232" y="4919143"/>
            <a:ext cx="2728105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leadership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airline performance (Sep 2025)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704350" y="6726887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68B1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99.64%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704350" y="7262219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15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97.81%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04350" y="8380380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CA9A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98.66%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919373" y="7905736"/>
            <a:ext cx="1147484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52C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88.30%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43591"/>
            <a:ext cx="7601184" cy="7416352"/>
          </a:xfrm>
          <a:custGeom>
            <a:avLst/>
            <a:gdLst/>
            <a:ahLst/>
            <a:cxnLst/>
            <a:rect l="l" t="t" r="r" b="b"/>
            <a:pathLst>
              <a:path w="7601184" h="7416352">
                <a:moveTo>
                  <a:pt x="0" y="0"/>
                </a:moveTo>
                <a:lnTo>
                  <a:pt x="7601184" y="0"/>
                </a:lnTo>
                <a:lnTo>
                  <a:pt x="7601184" y="7416353"/>
                </a:lnTo>
                <a:lnTo>
                  <a:pt x="0" y="7416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5375" y="662828"/>
            <a:ext cx="96196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High Level Inputs &amp; Assumptions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489" y="1731218"/>
            <a:ext cx="8210511" cy="5916317"/>
          </a:xfrm>
          <a:custGeom>
            <a:avLst/>
            <a:gdLst/>
            <a:ahLst/>
            <a:cxnLst/>
            <a:rect l="l" t="t" r="r" b="b"/>
            <a:pathLst>
              <a:path w="8210511" h="5916317">
                <a:moveTo>
                  <a:pt x="0" y="0"/>
                </a:moveTo>
                <a:lnTo>
                  <a:pt x="8210511" y="0"/>
                </a:lnTo>
                <a:lnTo>
                  <a:pt x="8210511" y="5916317"/>
                </a:lnTo>
                <a:lnTo>
                  <a:pt x="0" y="591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977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445179" y="2426269"/>
            <a:ext cx="5405996" cy="3034918"/>
          </a:xfrm>
          <a:custGeom>
            <a:avLst/>
            <a:gdLst/>
            <a:ahLst/>
            <a:cxnLst/>
            <a:rect l="l" t="t" r="r" b="b"/>
            <a:pathLst>
              <a:path w="5405996" h="3034918">
                <a:moveTo>
                  <a:pt x="0" y="0"/>
                </a:moveTo>
                <a:lnTo>
                  <a:pt x="5405996" y="0"/>
                </a:lnTo>
                <a:lnTo>
                  <a:pt x="5405996" y="3034918"/>
                </a:lnTo>
                <a:lnTo>
                  <a:pt x="0" y="303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160" b="-25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5375" y="662828"/>
            <a:ext cx="96196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Detailed Cost Breakdown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813" y="1916080"/>
            <a:ext cx="8661887" cy="6972819"/>
          </a:xfrm>
          <a:custGeom>
            <a:avLst/>
            <a:gdLst/>
            <a:ahLst/>
            <a:cxnLst/>
            <a:rect l="l" t="t" r="r" b="b"/>
            <a:pathLst>
              <a:path w="8661887" h="6972819">
                <a:moveTo>
                  <a:pt x="0" y="0"/>
                </a:moveTo>
                <a:lnTo>
                  <a:pt x="8661887" y="0"/>
                </a:lnTo>
                <a:lnTo>
                  <a:pt x="8661887" y="6972818"/>
                </a:lnTo>
                <a:lnTo>
                  <a:pt x="0" y="697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5375" y="662828"/>
            <a:ext cx="96196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Return on Investment (ROI) - Recalculated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4345" y="3413688"/>
            <a:ext cx="17565555" cy="4427812"/>
          </a:xfrm>
          <a:custGeom>
            <a:avLst/>
            <a:gdLst/>
            <a:ahLst/>
            <a:cxnLst/>
            <a:rect l="l" t="t" r="r" b="b"/>
            <a:pathLst>
              <a:path w="17565555" h="4427812">
                <a:moveTo>
                  <a:pt x="0" y="0"/>
                </a:moveTo>
                <a:lnTo>
                  <a:pt x="17565556" y="0"/>
                </a:lnTo>
                <a:lnTo>
                  <a:pt x="17565556" y="4427811"/>
                </a:lnTo>
                <a:lnTo>
                  <a:pt x="0" y="4427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 Rationale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6211" y="2134557"/>
            <a:ext cx="5382222" cy="6727778"/>
          </a:xfrm>
          <a:custGeom>
            <a:avLst/>
            <a:gdLst/>
            <a:ahLst/>
            <a:cxnLst/>
            <a:rect l="l" t="t" r="r" b="b"/>
            <a:pathLst>
              <a:path w="5382222" h="6727778">
                <a:moveTo>
                  <a:pt x="0" y="0"/>
                </a:moveTo>
                <a:lnTo>
                  <a:pt x="5382222" y="0"/>
                </a:lnTo>
                <a:lnTo>
                  <a:pt x="5382222" y="6727778"/>
                </a:lnTo>
                <a:lnTo>
                  <a:pt x="0" y="67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359866" y="2134557"/>
            <a:ext cx="5382222" cy="6727778"/>
          </a:xfrm>
          <a:custGeom>
            <a:avLst/>
            <a:gdLst/>
            <a:ahLst/>
            <a:cxnLst/>
            <a:rect l="l" t="t" r="r" b="b"/>
            <a:pathLst>
              <a:path w="5382222" h="6727778">
                <a:moveTo>
                  <a:pt x="0" y="0"/>
                </a:moveTo>
                <a:lnTo>
                  <a:pt x="5382222" y="0"/>
                </a:lnTo>
                <a:lnTo>
                  <a:pt x="5382222" y="6727778"/>
                </a:lnTo>
                <a:lnTo>
                  <a:pt x="0" y="672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178083" y="2134557"/>
            <a:ext cx="5382222" cy="6727778"/>
          </a:xfrm>
          <a:custGeom>
            <a:avLst/>
            <a:gdLst/>
            <a:ahLst/>
            <a:cxnLst/>
            <a:rect l="l" t="t" r="r" b="b"/>
            <a:pathLst>
              <a:path w="5382222" h="6727778">
                <a:moveTo>
                  <a:pt x="0" y="0"/>
                </a:moveTo>
                <a:lnTo>
                  <a:pt x="5382222" y="0"/>
                </a:lnTo>
                <a:lnTo>
                  <a:pt x="5382222" y="6727778"/>
                </a:lnTo>
                <a:lnTo>
                  <a:pt x="0" y="672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Sample Social Media Content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5375" y="2348593"/>
            <a:ext cx="5410732" cy="6763416"/>
          </a:xfrm>
          <a:custGeom>
            <a:avLst/>
            <a:gdLst/>
            <a:ahLst/>
            <a:cxnLst/>
            <a:rect l="l" t="t" r="r" b="b"/>
            <a:pathLst>
              <a:path w="5410732" h="6763416">
                <a:moveTo>
                  <a:pt x="0" y="0"/>
                </a:moveTo>
                <a:lnTo>
                  <a:pt x="5410732" y="0"/>
                </a:lnTo>
                <a:lnTo>
                  <a:pt x="5410732" y="6763415"/>
                </a:lnTo>
                <a:lnTo>
                  <a:pt x="0" y="676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218009" y="2348593"/>
            <a:ext cx="5410732" cy="6763416"/>
          </a:xfrm>
          <a:custGeom>
            <a:avLst/>
            <a:gdLst/>
            <a:ahLst/>
            <a:cxnLst/>
            <a:rect l="l" t="t" r="r" b="b"/>
            <a:pathLst>
              <a:path w="5410732" h="6763416">
                <a:moveTo>
                  <a:pt x="0" y="0"/>
                </a:moveTo>
                <a:lnTo>
                  <a:pt x="5410732" y="0"/>
                </a:lnTo>
                <a:lnTo>
                  <a:pt x="5410732" y="6763415"/>
                </a:lnTo>
                <a:lnTo>
                  <a:pt x="0" y="676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1800191" y="2348593"/>
            <a:ext cx="5410732" cy="6763416"/>
          </a:xfrm>
          <a:custGeom>
            <a:avLst/>
            <a:gdLst/>
            <a:ahLst/>
            <a:cxnLst/>
            <a:rect l="l" t="t" r="r" b="b"/>
            <a:pathLst>
              <a:path w="5410732" h="6763416">
                <a:moveTo>
                  <a:pt x="0" y="0"/>
                </a:moveTo>
                <a:lnTo>
                  <a:pt x="5410733" y="0"/>
                </a:lnTo>
                <a:lnTo>
                  <a:pt x="5410733" y="6763415"/>
                </a:lnTo>
                <a:lnTo>
                  <a:pt x="0" y="676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635375" y="662828"/>
            <a:ext cx="9619674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Appendix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375" y="1143561"/>
            <a:ext cx="9619674" cy="5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Sample Social Media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623369" y="2803892"/>
            <a:ext cx="9227206" cy="956984"/>
            <a:chOff x="0" y="0"/>
            <a:chExt cx="2430211" cy="252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0211" cy="252045"/>
            </a:xfrm>
            <a:custGeom>
              <a:avLst/>
              <a:gdLst/>
              <a:ahLst/>
              <a:cxnLst/>
              <a:rect l="l" t="t" r="r" b="b"/>
              <a:pathLst>
                <a:path w="2430211" h="252045">
                  <a:moveTo>
                    <a:pt x="13425" y="0"/>
                  </a:moveTo>
                  <a:lnTo>
                    <a:pt x="2416786" y="0"/>
                  </a:lnTo>
                  <a:cubicBezTo>
                    <a:pt x="2424200" y="0"/>
                    <a:pt x="2430211" y="6010"/>
                    <a:pt x="2430211" y="13425"/>
                  </a:cubicBezTo>
                  <a:lnTo>
                    <a:pt x="2430211" y="238621"/>
                  </a:lnTo>
                  <a:cubicBezTo>
                    <a:pt x="2430211" y="246035"/>
                    <a:pt x="2424200" y="252045"/>
                    <a:pt x="2416786" y="252045"/>
                  </a:cubicBezTo>
                  <a:lnTo>
                    <a:pt x="13425" y="252045"/>
                  </a:lnTo>
                  <a:cubicBezTo>
                    <a:pt x="6010" y="252045"/>
                    <a:pt x="0" y="246035"/>
                    <a:pt x="0" y="238621"/>
                  </a:cubicBezTo>
                  <a:lnTo>
                    <a:pt x="0" y="13425"/>
                  </a:lnTo>
                  <a:cubicBezTo>
                    <a:pt x="0" y="6010"/>
                    <a:pt x="6010" y="0"/>
                    <a:pt x="134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430211" cy="28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Continue 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be a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low cost reliable carrier.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3369" y="4132351"/>
            <a:ext cx="9227206" cy="1011149"/>
            <a:chOff x="0" y="0"/>
            <a:chExt cx="2430211" cy="2663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0211" cy="266311"/>
            </a:xfrm>
            <a:custGeom>
              <a:avLst/>
              <a:gdLst/>
              <a:ahLst/>
              <a:cxnLst/>
              <a:rect l="l" t="t" r="r" b="b"/>
              <a:pathLst>
                <a:path w="2430211" h="266311">
                  <a:moveTo>
                    <a:pt x="13425" y="0"/>
                  </a:moveTo>
                  <a:lnTo>
                    <a:pt x="2416786" y="0"/>
                  </a:lnTo>
                  <a:cubicBezTo>
                    <a:pt x="2424200" y="0"/>
                    <a:pt x="2430211" y="6010"/>
                    <a:pt x="2430211" y="13425"/>
                  </a:cubicBezTo>
                  <a:lnTo>
                    <a:pt x="2430211" y="252886"/>
                  </a:lnTo>
                  <a:cubicBezTo>
                    <a:pt x="2430211" y="260300"/>
                    <a:pt x="2424200" y="266311"/>
                    <a:pt x="2416786" y="266311"/>
                  </a:cubicBezTo>
                  <a:lnTo>
                    <a:pt x="13425" y="266311"/>
                  </a:lnTo>
                  <a:cubicBezTo>
                    <a:pt x="6010" y="266311"/>
                    <a:pt x="0" y="260300"/>
                    <a:pt x="0" y="252886"/>
                  </a:cubicBezTo>
                  <a:lnTo>
                    <a:pt x="0" y="13425"/>
                  </a:lnTo>
                  <a:cubicBezTo>
                    <a:pt x="0" y="6010"/>
                    <a:pt x="6010" y="0"/>
                    <a:pt x="134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30211" cy="294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Aims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to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deliver a message of change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3369" y="5514975"/>
            <a:ext cx="9227206" cy="1080073"/>
            <a:chOff x="0" y="0"/>
            <a:chExt cx="2430211" cy="2844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0211" cy="284464"/>
            </a:xfrm>
            <a:custGeom>
              <a:avLst/>
              <a:gdLst/>
              <a:ahLst/>
              <a:cxnLst/>
              <a:rect l="l" t="t" r="r" b="b"/>
              <a:pathLst>
                <a:path w="2430211" h="284464">
                  <a:moveTo>
                    <a:pt x="13425" y="0"/>
                  </a:moveTo>
                  <a:lnTo>
                    <a:pt x="2416786" y="0"/>
                  </a:lnTo>
                  <a:cubicBezTo>
                    <a:pt x="2424200" y="0"/>
                    <a:pt x="2430211" y="6010"/>
                    <a:pt x="2430211" y="13425"/>
                  </a:cubicBezTo>
                  <a:lnTo>
                    <a:pt x="2430211" y="271039"/>
                  </a:lnTo>
                  <a:cubicBezTo>
                    <a:pt x="2430211" y="278453"/>
                    <a:pt x="2424200" y="284464"/>
                    <a:pt x="2416786" y="284464"/>
                  </a:cubicBezTo>
                  <a:lnTo>
                    <a:pt x="13425" y="284464"/>
                  </a:lnTo>
                  <a:cubicBezTo>
                    <a:pt x="6010" y="284464"/>
                    <a:pt x="0" y="278453"/>
                    <a:pt x="0" y="271039"/>
                  </a:cubicBezTo>
                  <a:lnTo>
                    <a:pt x="0" y="13425"/>
                  </a:lnTo>
                  <a:cubicBezTo>
                    <a:pt x="0" y="6010"/>
                    <a:pt x="6010" y="0"/>
                    <a:pt x="134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430211" cy="313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Reliable, efficient, bold and dynamic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45817" y="2609731"/>
            <a:ext cx="6580158" cy="3985317"/>
          </a:xfrm>
          <a:custGeom>
            <a:avLst/>
            <a:gdLst/>
            <a:ahLst/>
            <a:cxnLst/>
            <a:rect l="l" t="t" r="r" b="b"/>
            <a:pathLst>
              <a:path w="6580158" h="3985317">
                <a:moveTo>
                  <a:pt x="0" y="0"/>
                </a:moveTo>
                <a:lnTo>
                  <a:pt x="6580158" y="0"/>
                </a:lnTo>
                <a:lnTo>
                  <a:pt x="6580158" y="3985317"/>
                </a:lnTo>
                <a:lnTo>
                  <a:pt x="0" y="398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221" b="-515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726142" y="1141694"/>
            <a:ext cx="9619674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Positioning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142" y="662828"/>
            <a:ext cx="3795406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Situational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7596" y="2303896"/>
            <a:ext cx="10510191" cy="30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18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Moving forward: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28695" y="827039"/>
            <a:ext cx="1169848" cy="1169848"/>
            <a:chOff x="0" y="0"/>
            <a:chExt cx="1559798" cy="155979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59798" cy="155979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245598" y="540874"/>
              <a:ext cx="1068601" cy="577045"/>
            </a:xfrm>
            <a:custGeom>
              <a:avLst/>
              <a:gdLst/>
              <a:ahLst/>
              <a:cxnLst/>
              <a:rect l="l" t="t" r="r" b="b"/>
              <a:pathLst>
                <a:path w="1068601" h="577045">
                  <a:moveTo>
                    <a:pt x="0" y="0"/>
                  </a:moveTo>
                  <a:lnTo>
                    <a:pt x="1068601" y="0"/>
                  </a:lnTo>
                  <a:lnTo>
                    <a:pt x="1068601" y="577045"/>
                  </a:lnTo>
                  <a:lnTo>
                    <a:pt x="0" y="57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2923" y="2330253"/>
            <a:ext cx="17202155" cy="685843"/>
            <a:chOff x="0" y="0"/>
            <a:chExt cx="4530609" cy="1806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0609" cy="180634"/>
            </a:xfrm>
            <a:custGeom>
              <a:avLst/>
              <a:gdLst/>
              <a:ahLst/>
              <a:cxnLst/>
              <a:rect l="l" t="t" r="r" b="b"/>
              <a:pathLst>
                <a:path w="4530609" h="180634">
                  <a:moveTo>
                    <a:pt x="0" y="0"/>
                  </a:moveTo>
                  <a:lnTo>
                    <a:pt x="4530609" y="0"/>
                  </a:lnTo>
                  <a:lnTo>
                    <a:pt x="4530609" y="180634"/>
                  </a:lnTo>
                  <a:lnTo>
                    <a:pt x="0" y="18063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530609" cy="228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Public discussion still </a:t>
              </a:r>
              <a:r>
                <a:rPr lang="en-US" sz="22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frames 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Flair as </a:t>
              </a:r>
              <a:r>
                <a:rPr lang="en-US" sz="22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“</a:t>
              </a:r>
              <a:r>
                <a:rPr lang="en-US" sz="2299" b="1">
                  <a:solidFill>
                    <a:srgbClr val="68B16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affordable</a:t>
              </a:r>
              <a:r>
                <a:rPr lang="en-US" sz="22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BUT </a:t>
              </a:r>
              <a:r>
                <a:rPr lang="en-US" sz="2299" b="1">
                  <a:solidFill>
                    <a:srgbClr val="FE2C5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unreliable</a:t>
              </a:r>
              <a:r>
                <a:rPr lang="en-US" sz="22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”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5375" y="3197072"/>
            <a:ext cx="17202155" cy="781060"/>
            <a:chOff x="0" y="0"/>
            <a:chExt cx="4530609" cy="205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30609" cy="205711"/>
            </a:xfrm>
            <a:custGeom>
              <a:avLst/>
              <a:gdLst/>
              <a:ahLst/>
              <a:cxnLst/>
              <a:rect l="l" t="t" r="r" b="b"/>
              <a:pathLst>
                <a:path w="4530609" h="205711">
                  <a:moveTo>
                    <a:pt x="0" y="0"/>
                  </a:moveTo>
                  <a:lnTo>
                    <a:pt x="4530609" y="0"/>
                  </a:lnTo>
                  <a:lnTo>
                    <a:pt x="4530609" y="205711"/>
                  </a:lnTo>
                  <a:lnTo>
                    <a:pt x="0" y="20571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30609" cy="234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Even as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on-time performance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now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1800" b="1">
                  <a:solidFill>
                    <a:srgbClr val="68B16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leads the industry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800" b="1">
                  <a:solidFill>
                    <a:srgbClr val="68B16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(89.2%)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negative reviews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still persist because </a:t>
              </a: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awareness</a:t>
              </a: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of this progress remains</a:t>
              </a:r>
              <a:r>
                <a:rPr lang="en-US" sz="1800" b="1">
                  <a:solidFill>
                    <a:srgbClr val="FF152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low</a:t>
              </a: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AutoShape 17"/>
          <p:cNvSpPr/>
          <p:nvPr/>
        </p:nvSpPr>
        <p:spPr>
          <a:xfrm>
            <a:off x="8745812" y="4447493"/>
            <a:ext cx="0" cy="4160461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0276308" y="4984940"/>
            <a:ext cx="6498536" cy="4314605"/>
          </a:xfrm>
          <a:custGeom>
            <a:avLst/>
            <a:gdLst/>
            <a:ahLst/>
            <a:cxnLst/>
            <a:rect l="l" t="t" r="r" b="b"/>
            <a:pathLst>
              <a:path w="6498536" h="4314605">
                <a:moveTo>
                  <a:pt x="0" y="0"/>
                </a:moveTo>
                <a:lnTo>
                  <a:pt x="6498536" y="0"/>
                </a:lnTo>
                <a:lnTo>
                  <a:pt x="6498536" y="4314605"/>
                </a:lnTo>
                <a:lnTo>
                  <a:pt x="0" y="431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61" b="-57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6040450" y="8255216"/>
            <a:ext cx="1987206" cy="560031"/>
          </a:xfrm>
          <a:custGeom>
            <a:avLst/>
            <a:gdLst/>
            <a:ahLst/>
            <a:cxnLst/>
            <a:rect l="l" t="t" r="r" b="b"/>
            <a:pathLst>
              <a:path w="1987206" h="560031">
                <a:moveTo>
                  <a:pt x="0" y="0"/>
                </a:moveTo>
                <a:lnTo>
                  <a:pt x="1987207" y="0"/>
                </a:lnTo>
                <a:lnTo>
                  <a:pt x="1987207" y="560031"/>
                </a:lnTo>
                <a:lnTo>
                  <a:pt x="0" y="560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4256847" y="8205713"/>
            <a:ext cx="628975" cy="609534"/>
          </a:xfrm>
          <a:custGeom>
            <a:avLst/>
            <a:gdLst/>
            <a:ahLst/>
            <a:cxnLst/>
            <a:rect l="l" t="t" r="r" b="b"/>
            <a:pathLst>
              <a:path w="628975" h="609534">
                <a:moveTo>
                  <a:pt x="0" y="0"/>
                </a:moveTo>
                <a:lnTo>
                  <a:pt x="628975" y="0"/>
                </a:lnTo>
                <a:lnTo>
                  <a:pt x="628975" y="609534"/>
                </a:lnTo>
                <a:lnTo>
                  <a:pt x="0" y="609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251820" y="8255216"/>
            <a:ext cx="560031" cy="560031"/>
          </a:xfrm>
          <a:custGeom>
            <a:avLst/>
            <a:gdLst/>
            <a:ahLst/>
            <a:cxnLst/>
            <a:rect l="l" t="t" r="r" b="b"/>
            <a:pathLst>
              <a:path w="560031" h="560031">
                <a:moveTo>
                  <a:pt x="0" y="0"/>
                </a:moveTo>
                <a:lnTo>
                  <a:pt x="560030" y="0"/>
                </a:lnTo>
                <a:lnTo>
                  <a:pt x="560030" y="560031"/>
                </a:lnTo>
                <a:lnTo>
                  <a:pt x="0" y="5600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2" name="Group 22"/>
          <p:cNvGrpSpPr/>
          <p:nvPr/>
        </p:nvGrpSpPr>
        <p:grpSpPr>
          <a:xfrm>
            <a:off x="11287787" y="4117696"/>
            <a:ext cx="3978391" cy="612211"/>
            <a:chOff x="0" y="0"/>
            <a:chExt cx="1047807" cy="1612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7807" cy="161241"/>
            </a:xfrm>
            <a:custGeom>
              <a:avLst/>
              <a:gdLst/>
              <a:ahLst/>
              <a:cxnLst/>
              <a:rect l="l" t="t" r="r" b="b"/>
              <a:pathLst>
                <a:path w="1047807" h="161241">
                  <a:moveTo>
                    <a:pt x="31136" y="0"/>
                  </a:moveTo>
                  <a:lnTo>
                    <a:pt x="1016671" y="0"/>
                  </a:lnTo>
                  <a:cubicBezTo>
                    <a:pt x="1024929" y="0"/>
                    <a:pt x="1032848" y="3280"/>
                    <a:pt x="1038687" y="9119"/>
                  </a:cubicBezTo>
                  <a:cubicBezTo>
                    <a:pt x="1044526" y="14959"/>
                    <a:pt x="1047807" y="22878"/>
                    <a:pt x="1047807" y="31136"/>
                  </a:cubicBezTo>
                  <a:lnTo>
                    <a:pt x="1047807" y="130105"/>
                  </a:lnTo>
                  <a:cubicBezTo>
                    <a:pt x="1047807" y="147301"/>
                    <a:pt x="1033867" y="161241"/>
                    <a:pt x="1016671" y="161241"/>
                  </a:cubicBezTo>
                  <a:lnTo>
                    <a:pt x="31136" y="161241"/>
                  </a:lnTo>
                  <a:cubicBezTo>
                    <a:pt x="22878" y="161241"/>
                    <a:pt x="14959" y="157960"/>
                    <a:pt x="9119" y="152121"/>
                  </a:cubicBezTo>
                  <a:cubicBezTo>
                    <a:pt x="3280" y="146282"/>
                    <a:pt x="0" y="138362"/>
                    <a:pt x="0" y="130105"/>
                  </a:cubicBezTo>
                  <a:lnTo>
                    <a:pt x="0" y="31136"/>
                  </a:lnTo>
                  <a:cubicBezTo>
                    <a:pt x="0" y="13940"/>
                    <a:pt x="13940" y="0"/>
                    <a:pt x="311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47807" cy="189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Customer Sentiment: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60581" y="4073382"/>
            <a:ext cx="3978391" cy="612211"/>
            <a:chOff x="0" y="0"/>
            <a:chExt cx="1047807" cy="161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7807" cy="161241"/>
            </a:xfrm>
            <a:custGeom>
              <a:avLst/>
              <a:gdLst/>
              <a:ahLst/>
              <a:cxnLst/>
              <a:rect l="l" t="t" r="r" b="b"/>
              <a:pathLst>
                <a:path w="1047807" h="161241">
                  <a:moveTo>
                    <a:pt x="31136" y="0"/>
                  </a:moveTo>
                  <a:lnTo>
                    <a:pt x="1016671" y="0"/>
                  </a:lnTo>
                  <a:cubicBezTo>
                    <a:pt x="1024929" y="0"/>
                    <a:pt x="1032848" y="3280"/>
                    <a:pt x="1038687" y="9119"/>
                  </a:cubicBezTo>
                  <a:cubicBezTo>
                    <a:pt x="1044526" y="14959"/>
                    <a:pt x="1047807" y="22878"/>
                    <a:pt x="1047807" y="31136"/>
                  </a:cubicBezTo>
                  <a:lnTo>
                    <a:pt x="1047807" y="130105"/>
                  </a:lnTo>
                  <a:cubicBezTo>
                    <a:pt x="1047807" y="147301"/>
                    <a:pt x="1033867" y="161241"/>
                    <a:pt x="1016671" y="161241"/>
                  </a:cubicBezTo>
                  <a:lnTo>
                    <a:pt x="31136" y="161241"/>
                  </a:lnTo>
                  <a:cubicBezTo>
                    <a:pt x="22878" y="161241"/>
                    <a:pt x="14959" y="157960"/>
                    <a:pt x="9119" y="152121"/>
                  </a:cubicBezTo>
                  <a:cubicBezTo>
                    <a:pt x="3280" y="146282"/>
                    <a:pt x="0" y="138362"/>
                    <a:pt x="0" y="130105"/>
                  </a:cubicBezTo>
                  <a:lnTo>
                    <a:pt x="0" y="31136"/>
                  </a:lnTo>
                  <a:cubicBezTo>
                    <a:pt x="0" y="13940"/>
                    <a:pt x="13940" y="0"/>
                    <a:pt x="311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6BA75">
                    <a:alpha val="100000"/>
                  </a:srgbClr>
                </a:gs>
                <a:gs pos="100000">
                  <a:srgbClr val="8EF08D">
                    <a:alpha val="100000"/>
                  </a:srgbClr>
                </a:gs>
              </a:gsLst>
              <a:lin ang="189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047807" cy="189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External Evidence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6067" y="5347328"/>
            <a:ext cx="7246291" cy="3260626"/>
            <a:chOff x="0" y="0"/>
            <a:chExt cx="1908488" cy="8587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08488" cy="858766"/>
            </a:xfrm>
            <a:custGeom>
              <a:avLst/>
              <a:gdLst/>
              <a:ahLst/>
              <a:cxnLst/>
              <a:rect l="l" t="t" r="r" b="b"/>
              <a:pathLst>
                <a:path w="1908488" h="858766">
                  <a:moveTo>
                    <a:pt x="0" y="0"/>
                  </a:moveTo>
                  <a:lnTo>
                    <a:pt x="1908488" y="0"/>
                  </a:lnTo>
                  <a:lnTo>
                    <a:pt x="1908488" y="858766"/>
                  </a:lnTo>
                  <a:lnTo>
                    <a:pt x="0" y="858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908488" cy="887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28700" y="5903716"/>
            <a:ext cx="811487" cy="608615"/>
          </a:xfrm>
          <a:custGeom>
            <a:avLst/>
            <a:gdLst/>
            <a:ahLst/>
            <a:cxnLst/>
            <a:rect l="l" t="t" r="r" b="b"/>
            <a:pathLst>
              <a:path w="811487" h="608615">
                <a:moveTo>
                  <a:pt x="0" y="0"/>
                </a:moveTo>
                <a:lnTo>
                  <a:pt x="811487" y="0"/>
                </a:lnTo>
                <a:lnTo>
                  <a:pt x="811487" y="608615"/>
                </a:lnTo>
                <a:lnTo>
                  <a:pt x="0" y="608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2" name="Freeform 32"/>
          <p:cNvSpPr/>
          <p:nvPr/>
        </p:nvSpPr>
        <p:spPr>
          <a:xfrm>
            <a:off x="1028700" y="7235128"/>
            <a:ext cx="811487" cy="608615"/>
          </a:xfrm>
          <a:custGeom>
            <a:avLst/>
            <a:gdLst/>
            <a:ahLst/>
            <a:cxnLst/>
            <a:rect l="l" t="t" r="r" b="b"/>
            <a:pathLst>
              <a:path w="811487" h="608615">
                <a:moveTo>
                  <a:pt x="0" y="0"/>
                </a:moveTo>
                <a:lnTo>
                  <a:pt x="811487" y="0"/>
                </a:lnTo>
                <a:lnTo>
                  <a:pt x="811487" y="608615"/>
                </a:lnTo>
                <a:lnTo>
                  <a:pt x="0" y="608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3" name="Freeform 33"/>
          <p:cNvSpPr/>
          <p:nvPr/>
        </p:nvSpPr>
        <p:spPr>
          <a:xfrm>
            <a:off x="2165662" y="5543813"/>
            <a:ext cx="5271491" cy="1416713"/>
          </a:xfrm>
          <a:custGeom>
            <a:avLst/>
            <a:gdLst/>
            <a:ahLst/>
            <a:cxnLst/>
            <a:rect l="l" t="t" r="r" b="b"/>
            <a:pathLst>
              <a:path w="5271491" h="1416713">
                <a:moveTo>
                  <a:pt x="0" y="0"/>
                </a:moveTo>
                <a:lnTo>
                  <a:pt x="5271491" y="0"/>
                </a:lnTo>
                <a:lnTo>
                  <a:pt x="5271491" y="1416714"/>
                </a:lnTo>
                <a:lnTo>
                  <a:pt x="0" y="1416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4" name="Freeform 34"/>
          <p:cNvSpPr/>
          <p:nvPr/>
        </p:nvSpPr>
        <p:spPr>
          <a:xfrm>
            <a:off x="2165662" y="7357872"/>
            <a:ext cx="5411697" cy="750632"/>
          </a:xfrm>
          <a:custGeom>
            <a:avLst/>
            <a:gdLst/>
            <a:ahLst/>
            <a:cxnLst/>
            <a:rect l="l" t="t" r="r" b="b"/>
            <a:pathLst>
              <a:path w="5411697" h="750632">
                <a:moveTo>
                  <a:pt x="0" y="0"/>
                </a:moveTo>
                <a:lnTo>
                  <a:pt x="5411696" y="0"/>
                </a:lnTo>
                <a:lnTo>
                  <a:pt x="5411696" y="750632"/>
                </a:lnTo>
                <a:lnTo>
                  <a:pt x="0" y="750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096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5" name="TextBox 35"/>
          <p:cNvSpPr txBox="1"/>
          <p:nvPr/>
        </p:nvSpPr>
        <p:spPr>
          <a:xfrm>
            <a:off x="635375" y="1124511"/>
            <a:ext cx="6093320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Reputational Challenges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5375" y="662828"/>
            <a:ext cx="3795406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6067" y="4883759"/>
            <a:ext cx="1687897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Media Reports: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15423" y="4840896"/>
            <a:ext cx="2767645" cy="34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User-Generated Reviews: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65662" y="6979374"/>
            <a:ext cx="5411697" cy="26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i="1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— CBC News (May 2023)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65662" y="8158834"/>
            <a:ext cx="5411697" cy="26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i="1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— Runaway Traveller (September 2025)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438711" y="10067925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468584" y="2143177"/>
            <a:ext cx="16592555" cy="1039921"/>
            <a:chOff x="0" y="0"/>
            <a:chExt cx="4370056" cy="2738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0056" cy="273889"/>
            </a:xfrm>
            <a:custGeom>
              <a:avLst/>
              <a:gdLst/>
              <a:ahLst/>
              <a:cxnLst/>
              <a:rect l="l" t="t" r="r" b="b"/>
              <a:pathLst>
                <a:path w="4370056" h="273889">
                  <a:moveTo>
                    <a:pt x="0" y="0"/>
                  </a:moveTo>
                  <a:lnTo>
                    <a:pt x="4370056" y="0"/>
                  </a:lnTo>
                  <a:lnTo>
                    <a:pt x="4370056" y="273889"/>
                  </a:lnTo>
                  <a:lnTo>
                    <a:pt x="0" y="273889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370056" cy="302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“Canadians are becoming increasingly familiar with the Flair Airlines name, but awareness of new efforts has been low and continuously decreasing”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64602" y="703206"/>
            <a:ext cx="1169848" cy="1169848"/>
            <a:chOff x="0" y="0"/>
            <a:chExt cx="1559798" cy="155979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59798" cy="155979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88843" y="329020"/>
              <a:ext cx="982112" cy="901758"/>
            </a:xfrm>
            <a:custGeom>
              <a:avLst/>
              <a:gdLst/>
              <a:ahLst/>
              <a:cxnLst/>
              <a:rect l="l" t="t" r="r" b="b"/>
              <a:pathLst>
                <a:path w="982112" h="901758">
                  <a:moveTo>
                    <a:pt x="0" y="0"/>
                  </a:moveTo>
                  <a:lnTo>
                    <a:pt x="982112" y="0"/>
                  </a:lnTo>
                  <a:lnTo>
                    <a:pt x="982112" y="901758"/>
                  </a:lnTo>
                  <a:lnTo>
                    <a:pt x="0" y="901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3278348"/>
            <a:ext cx="8473641" cy="6248514"/>
            <a:chOff x="0" y="0"/>
            <a:chExt cx="11298188" cy="8331353"/>
          </a:xfrm>
        </p:grpSpPr>
        <p:sp>
          <p:nvSpPr>
            <p:cNvPr id="17" name="Freeform 17"/>
            <p:cNvSpPr/>
            <p:nvPr/>
          </p:nvSpPr>
          <p:spPr>
            <a:xfrm>
              <a:off x="0" y="507758"/>
              <a:ext cx="11298188" cy="7823594"/>
            </a:xfrm>
            <a:custGeom>
              <a:avLst/>
              <a:gdLst/>
              <a:ahLst/>
              <a:cxnLst/>
              <a:rect l="l" t="t" r="r" b="b"/>
              <a:pathLst>
                <a:path w="11298188" h="7823594">
                  <a:moveTo>
                    <a:pt x="0" y="0"/>
                  </a:moveTo>
                  <a:lnTo>
                    <a:pt x="11298188" y="0"/>
                  </a:lnTo>
                  <a:lnTo>
                    <a:pt x="11298188" y="7823595"/>
                  </a:lnTo>
                  <a:lnTo>
                    <a:pt x="0" y="7823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93" t="-13670" b="-75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23890" cy="635194"/>
            </a:xfrm>
            <a:custGeom>
              <a:avLst/>
              <a:gdLst/>
              <a:ahLst/>
              <a:cxnLst/>
              <a:rect l="l" t="t" r="r" b="b"/>
              <a:pathLst>
                <a:path w="6323890" h="635194">
                  <a:moveTo>
                    <a:pt x="0" y="0"/>
                  </a:moveTo>
                  <a:lnTo>
                    <a:pt x="6323890" y="0"/>
                  </a:lnTo>
                  <a:lnTo>
                    <a:pt x="6323890" y="635194"/>
                  </a:lnTo>
                  <a:lnTo>
                    <a:pt x="0" y="635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49" t="-2086" r="-46358" b="-128623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73641" y="3516841"/>
            <a:ext cx="9411079" cy="6072947"/>
          </a:xfrm>
          <a:custGeom>
            <a:avLst/>
            <a:gdLst/>
            <a:ahLst/>
            <a:cxnLst/>
            <a:rect l="l" t="t" r="r" b="b"/>
            <a:pathLst>
              <a:path w="9411079" h="6072947">
                <a:moveTo>
                  <a:pt x="0" y="0"/>
                </a:moveTo>
                <a:lnTo>
                  <a:pt x="9411079" y="0"/>
                </a:lnTo>
                <a:lnTo>
                  <a:pt x="9411079" y="6072948"/>
                </a:lnTo>
                <a:lnTo>
                  <a:pt x="0" y="607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5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108507" y="10208895"/>
            <a:ext cx="111442" cy="108585"/>
            <a:chOff x="0" y="0"/>
            <a:chExt cx="148590" cy="144780"/>
          </a:xfrm>
        </p:grpSpPr>
        <p:sp>
          <p:nvSpPr>
            <p:cNvPr id="21" name="Freeform 21"/>
            <p:cNvSpPr/>
            <p:nvPr/>
          </p:nvSpPr>
          <p:spPr>
            <a:xfrm>
              <a:off x="4572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143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E7191F">
                <a:alpha val="4196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36821" y="9178220"/>
            <a:ext cx="711516" cy="348643"/>
          </a:xfrm>
          <a:custGeom>
            <a:avLst/>
            <a:gdLst/>
            <a:ahLst/>
            <a:cxnLst/>
            <a:rect l="l" t="t" r="r" b="b"/>
            <a:pathLst>
              <a:path w="711516" h="348643">
                <a:moveTo>
                  <a:pt x="0" y="0"/>
                </a:moveTo>
                <a:lnTo>
                  <a:pt x="711516" y="0"/>
                </a:lnTo>
                <a:lnTo>
                  <a:pt x="711516" y="348643"/>
                </a:lnTo>
                <a:lnTo>
                  <a:pt x="0" y="34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635375" y="1124511"/>
            <a:ext cx="5429227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Messaging Weakness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5375" y="662828"/>
            <a:ext cx="5262819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253396" y="9105498"/>
            <a:ext cx="658925" cy="322873"/>
          </a:xfrm>
          <a:custGeom>
            <a:avLst/>
            <a:gdLst/>
            <a:ahLst/>
            <a:cxnLst/>
            <a:rect l="l" t="t" r="r" b="b"/>
            <a:pathLst>
              <a:path w="658925" h="322873">
                <a:moveTo>
                  <a:pt x="0" y="0"/>
                </a:moveTo>
                <a:lnTo>
                  <a:pt x="658925" y="0"/>
                </a:lnTo>
                <a:lnTo>
                  <a:pt x="658925" y="322873"/>
                </a:lnTo>
                <a:lnTo>
                  <a:pt x="0" y="322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741" y="2182561"/>
            <a:ext cx="6388695" cy="6447972"/>
          </a:xfrm>
          <a:custGeom>
            <a:avLst/>
            <a:gdLst/>
            <a:ahLst/>
            <a:cxnLst/>
            <a:rect l="l" t="t" r="r" b="b"/>
            <a:pathLst>
              <a:path w="6388695" h="6447972">
                <a:moveTo>
                  <a:pt x="0" y="0"/>
                </a:moveTo>
                <a:lnTo>
                  <a:pt x="6388695" y="0"/>
                </a:lnTo>
                <a:lnTo>
                  <a:pt x="6388695" y="6447972"/>
                </a:lnTo>
                <a:lnTo>
                  <a:pt x="0" y="644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11" b="-641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8764862" y="2137348"/>
            <a:ext cx="6852895" cy="6538398"/>
          </a:xfrm>
          <a:custGeom>
            <a:avLst/>
            <a:gdLst/>
            <a:ahLst/>
            <a:cxnLst/>
            <a:rect l="l" t="t" r="r" b="b"/>
            <a:pathLst>
              <a:path w="6852895" h="6538398">
                <a:moveTo>
                  <a:pt x="0" y="0"/>
                </a:moveTo>
                <a:lnTo>
                  <a:pt x="6852895" y="0"/>
                </a:lnTo>
                <a:lnTo>
                  <a:pt x="6852895" y="6538398"/>
                </a:lnTo>
                <a:lnTo>
                  <a:pt x="0" y="653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35" r="-413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64602" y="703206"/>
            <a:ext cx="1169848" cy="1169848"/>
            <a:chOff x="0" y="0"/>
            <a:chExt cx="1559798" cy="155979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59798" cy="155979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88843" y="329020"/>
              <a:ext cx="982112" cy="901758"/>
            </a:xfrm>
            <a:custGeom>
              <a:avLst/>
              <a:gdLst/>
              <a:ahLst/>
              <a:cxnLst/>
              <a:rect l="l" t="t" r="r" b="b"/>
              <a:pathLst>
                <a:path w="982112" h="901758">
                  <a:moveTo>
                    <a:pt x="0" y="0"/>
                  </a:moveTo>
                  <a:lnTo>
                    <a:pt x="982112" y="0"/>
                  </a:lnTo>
                  <a:lnTo>
                    <a:pt x="982112" y="901758"/>
                  </a:lnTo>
                  <a:lnTo>
                    <a:pt x="0" y="901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93205" y="5058752"/>
            <a:ext cx="1950541" cy="1545639"/>
          </a:xfrm>
          <a:prstGeom prst="line">
            <a:avLst/>
          </a:prstGeom>
          <a:ln w="28575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AutoShape 14"/>
          <p:cNvSpPr/>
          <p:nvPr/>
        </p:nvSpPr>
        <p:spPr>
          <a:xfrm flipV="1">
            <a:off x="15628759" y="3721330"/>
            <a:ext cx="1119639" cy="79209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2449126" y="4793862"/>
            <a:ext cx="5340260" cy="3881884"/>
          </a:xfrm>
          <a:custGeom>
            <a:avLst/>
            <a:gdLst/>
            <a:ahLst/>
            <a:cxnLst/>
            <a:rect l="l" t="t" r="r" b="b"/>
            <a:pathLst>
              <a:path w="5340260" h="3881884">
                <a:moveTo>
                  <a:pt x="0" y="0"/>
                </a:moveTo>
                <a:lnTo>
                  <a:pt x="5340260" y="0"/>
                </a:lnTo>
                <a:lnTo>
                  <a:pt x="5340260" y="3881884"/>
                </a:lnTo>
                <a:lnTo>
                  <a:pt x="0" y="3881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408" b="-43633"/>
            </a:stretch>
          </a:blipFill>
          <a:ln w="161925" cap="sq">
            <a:solidFill>
              <a:srgbClr val="E7191F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375" y="1124511"/>
            <a:ext cx="5429227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Messaging Weakness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375" y="662828"/>
            <a:ext cx="5262819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051" y="4500397"/>
            <a:ext cx="1823298" cy="55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9"/>
              </a:lnSpc>
              <a:spcBef>
                <a:spcPct val="0"/>
              </a:spcBef>
            </a:pPr>
            <a:r>
              <a:rPr lang="en-US" sz="164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common theme colour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36995" y="3424168"/>
            <a:ext cx="24446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irrelvance</a:t>
            </a:r>
          </a:p>
        </p:txBody>
      </p:sp>
      <p:sp>
        <p:nvSpPr>
          <p:cNvPr id="23" name="Freeform 23"/>
          <p:cNvSpPr/>
          <p:nvPr/>
        </p:nvSpPr>
        <p:spPr>
          <a:xfrm>
            <a:off x="8764862" y="2137348"/>
            <a:ext cx="6863897" cy="6674721"/>
          </a:xfrm>
          <a:custGeom>
            <a:avLst/>
            <a:gdLst/>
            <a:ahLst/>
            <a:cxnLst/>
            <a:rect l="l" t="t" r="r" b="b"/>
            <a:pathLst>
              <a:path w="6863897" h="6674721">
                <a:moveTo>
                  <a:pt x="0" y="0"/>
                </a:moveTo>
                <a:lnTo>
                  <a:pt x="6863897" y="0"/>
                </a:lnTo>
                <a:lnTo>
                  <a:pt x="6863897" y="6674721"/>
                </a:lnTo>
                <a:lnTo>
                  <a:pt x="0" y="6674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27" t="-6000" b="-3957"/>
            </a:stretch>
          </a:blipFill>
          <a:ln w="161925" cap="sq">
            <a:solidFill>
              <a:srgbClr val="E7191F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3088" y="3781065"/>
            <a:ext cx="4844366" cy="1360323"/>
            <a:chOff x="0" y="0"/>
            <a:chExt cx="1275883" cy="358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5882" cy="358274"/>
            </a:xfrm>
            <a:custGeom>
              <a:avLst/>
              <a:gdLst/>
              <a:ahLst/>
              <a:cxnLst/>
              <a:rect l="l" t="t" r="r" b="b"/>
              <a:pathLst>
                <a:path w="1275882" h="358274">
                  <a:moveTo>
                    <a:pt x="81505" y="0"/>
                  </a:moveTo>
                  <a:lnTo>
                    <a:pt x="1194378" y="0"/>
                  </a:lnTo>
                  <a:cubicBezTo>
                    <a:pt x="1239392" y="0"/>
                    <a:pt x="1275882" y="36491"/>
                    <a:pt x="1275882" y="81505"/>
                  </a:cubicBezTo>
                  <a:lnTo>
                    <a:pt x="1275882" y="276770"/>
                  </a:lnTo>
                  <a:cubicBezTo>
                    <a:pt x="1275882" y="321783"/>
                    <a:pt x="1239392" y="358274"/>
                    <a:pt x="1194378" y="358274"/>
                  </a:cubicBezTo>
                  <a:lnTo>
                    <a:pt x="81505" y="358274"/>
                  </a:lnTo>
                  <a:cubicBezTo>
                    <a:pt x="36491" y="358274"/>
                    <a:pt x="0" y="321783"/>
                    <a:pt x="0" y="276770"/>
                  </a:cubicBezTo>
                  <a:lnTo>
                    <a:pt x="0" y="81505"/>
                  </a:lnTo>
                  <a:cubicBezTo>
                    <a:pt x="0" y="36491"/>
                    <a:pt x="36491" y="0"/>
                    <a:pt x="815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275883" cy="443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8EF08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Messaging weakness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549145" y="2862409"/>
            <a:ext cx="4894658" cy="1011045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AutoShape 6"/>
          <p:cNvSpPr/>
          <p:nvPr/>
        </p:nvSpPr>
        <p:spPr>
          <a:xfrm flipV="1">
            <a:off x="7234450" y="5088828"/>
            <a:ext cx="5274408" cy="973203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4602" y="703206"/>
            <a:ext cx="1169848" cy="1169848"/>
            <a:chOff x="0" y="0"/>
            <a:chExt cx="1559798" cy="155979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559798" cy="155979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288843" y="329020"/>
              <a:ext cx="982112" cy="901758"/>
            </a:xfrm>
            <a:custGeom>
              <a:avLst/>
              <a:gdLst/>
              <a:ahLst/>
              <a:cxnLst/>
              <a:rect l="l" t="t" r="r" b="b"/>
              <a:pathLst>
                <a:path w="982112" h="901758">
                  <a:moveTo>
                    <a:pt x="0" y="0"/>
                  </a:moveTo>
                  <a:lnTo>
                    <a:pt x="982112" y="0"/>
                  </a:lnTo>
                  <a:lnTo>
                    <a:pt x="982112" y="901758"/>
                  </a:lnTo>
                  <a:lnTo>
                    <a:pt x="0" y="901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35375" y="1124511"/>
            <a:ext cx="5429227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Messaging Weakness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375" y="662828"/>
            <a:ext cx="5262819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2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07948" y="2671022"/>
            <a:ext cx="5626502" cy="695098"/>
            <a:chOff x="0" y="0"/>
            <a:chExt cx="1857174" cy="2294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57174" cy="229439"/>
            </a:xfrm>
            <a:custGeom>
              <a:avLst/>
              <a:gdLst/>
              <a:ahLst/>
              <a:cxnLst/>
              <a:rect l="l" t="t" r="r" b="b"/>
              <a:pathLst>
                <a:path w="1857174" h="229439">
                  <a:moveTo>
                    <a:pt x="1857174" y="27519"/>
                  </a:moveTo>
                  <a:lnTo>
                    <a:pt x="1857174" y="201920"/>
                  </a:lnTo>
                  <a:cubicBezTo>
                    <a:pt x="1857174" y="209218"/>
                    <a:pt x="1854275" y="216218"/>
                    <a:pt x="1849114" y="221379"/>
                  </a:cubicBezTo>
                  <a:cubicBezTo>
                    <a:pt x="1843953" y="226540"/>
                    <a:pt x="1836954" y="229439"/>
                    <a:pt x="1829655" y="229439"/>
                  </a:cubicBezTo>
                  <a:lnTo>
                    <a:pt x="27519" y="229439"/>
                  </a:lnTo>
                  <a:cubicBezTo>
                    <a:pt x="20221" y="229439"/>
                    <a:pt x="13221" y="226540"/>
                    <a:pt x="8060" y="221379"/>
                  </a:cubicBezTo>
                  <a:cubicBezTo>
                    <a:pt x="2899" y="216218"/>
                    <a:pt x="0" y="209218"/>
                    <a:pt x="0" y="201920"/>
                  </a:cubicBezTo>
                  <a:lnTo>
                    <a:pt x="0" y="27519"/>
                  </a:lnTo>
                  <a:cubicBezTo>
                    <a:pt x="0" y="20221"/>
                    <a:pt x="2899" y="13221"/>
                    <a:pt x="8060" y="8060"/>
                  </a:cubicBezTo>
                  <a:cubicBezTo>
                    <a:pt x="13221" y="2899"/>
                    <a:pt x="20221" y="0"/>
                    <a:pt x="27519" y="0"/>
                  </a:cubicBezTo>
                  <a:lnTo>
                    <a:pt x="1829655" y="0"/>
                  </a:lnTo>
                  <a:cubicBezTo>
                    <a:pt x="1844853" y="0"/>
                    <a:pt x="1857174" y="12321"/>
                    <a:pt x="1857174" y="27519"/>
                  </a:cubicBezTo>
                  <a:close/>
                </a:path>
              </a:pathLst>
            </a:custGeom>
            <a:solidFill>
              <a:srgbClr val="8DED8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57174" cy="267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Lack of brand awareness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07948" y="4093959"/>
            <a:ext cx="5626502" cy="819755"/>
            <a:chOff x="0" y="0"/>
            <a:chExt cx="1857174" cy="2705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57174" cy="270586"/>
            </a:xfrm>
            <a:custGeom>
              <a:avLst/>
              <a:gdLst/>
              <a:ahLst/>
              <a:cxnLst/>
              <a:rect l="l" t="t" r="r" b="b"/>
              <a:pathLst>
                <a:path w="1857174" h="270586">
                  <a:moveTo>
                    <a:pt x="1857174" y="27519"/>
                  </a:moveTo>
                  <a:lnTo>
                    <a:pt x="1857174" y="243067"/>
                  </a:lnTo>
                  <a:cubicBezTo>
                    <a:pt x="1857174" y="250365"/>
                    <a:pt x="1854275" y="257365"/>
                    <a:pt x="1849114" y="262526"/>
                  </a:cubicBezTo>
                  <a:cubicBezTo>
                    <a:pt x="1843953" y="267687"/>
                    <a:pt x="1836954" y="270586"/>
                    <a:pt x="1829655" y="270586"/>
                  </a:cubicBezTo>
                  <a:lnTo>
                    <a:pt x="27519" y="270586"/>
                  </a:lnTo>
                  <a:cubicBezTo>
                    <a:pt x="12321" y="270586"/>
                    <a:pt x="0" y="258265"/>
                    <a:pt x="0" y="243067"/>
                  </a:cubicBezTo>
                  <a:lnTo>
                    <a:pt x="0" y="27519"/>
                  </a:lnTo>
                  <a:cubicBezTo>
                    <a:pt x="0" y="20221"/>
                    <a:pt x="2899" y="13221"/>
                    <a:pt x="8060" y="8060"/>
                  </a:cubicBezTo>
                  <a:cubicBezTo>
                    <a:pt x="13221" y="2899"/>
                    <a:pt x="20221" y="0"/>
                    <a:pt x="27519" y="0"/>
                  </a:cubicBezTo>
                  <a:lnTo>
                    <a:pt x="1829655" y="0"/>
                  </a:lnTo>
                  <a:cubicBezTo>
                    <a:pt x="1844853" y="0"/>
                    <a:pt x="1857174" y="12321"/>
                    <a:pt x="1857174" y="27519"/>
                  </a:cubicBezTo>
                  <a:close/>
                </a:path>
              </a:pathLst>
            </a:custGeom>
            <a:solidFill>
              <a:srgbClr val="8DED8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857174" cy="308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Lack of uniform branding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7948" y="5747706"/>
            <a:ext cx="5941197" cy="740826"/>
            <a:chOff x="0" y="0"/>
            <a:chExt cx="1857174" cy="23158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57174" cy="231581"/>
            </a:xfrm>
            <a:custGeom>
              <a:avLst/>
              <a:gdLst/>
              <a:ahLst/>
              <a:cxnLst/>
              <a:rect l="l" t="t" r="r" b="b"/>
              <a:pathLst>
                <a:path w="1857174" h="231581">
                  <a:moveTo>
                    <a:pt x="1857174" y="26062"/>
                  </a:moveTo>
                  <a:lnTo>
                    <a:pt x="1857174" y="205519"/>
                  </a:lnTo>
                  <a:cubicBezTo>
                    <a:pt x="1857174" y="219913"/>
                    <a:pt x="1845506" y="231581"/>
                    <a:pt x="1831113" y="231581"/>
                  </a:cubicBezTo>
                  <a:lnTo>
                    <a:pt x="26062" y="231581"/>
                  </a:lnTo>
                  <a:cubicBezTo>
                    <a:pt x="11668" y="231581"/>
                    <a:pt x="0" y="219913"/>
                    <a:pt x="0" y="205519"/>
                  </a:cubicBezTo>
                  <a:lnTo>
                    <a:pt x="0" y="26062"/>
                  </a:lnTo>
                  <a:cubicBezTo>
                    <a:pt x="0" y="11668"/>
                    <a:pt x="11668" y="0"/>
                    <a:pt x="26062" y="0"/>
                  </a:cubicBezTo>
                  <a:lnTo>
                    <a:pt x="1831113" y="0"/>
                  </a:lnTo>
                  <a:cubicBezTo>
                    <a:pt x="1845506" y="0"/>
                    <a:pt x="1857174" y="11668"/>
                    <a:pt x="1857174" y="26062"/>
                  </a:cubicBezTo>
                  <a:close/>
                </a:path>
              </a:pathLst>
            </a:custGeom>
            <a:solidFill>
              <a:srgbClr val="8DED8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857174" cy="269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 relevance of content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7234450" y="4461226"/>
            <a:ext cx="5008639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8711" y="423584"/>
            <a:ext cx="953056" cy="1573303"/>
            <a:chOff x="0" y="0"/>
            <a:chExt cx="251011" cy="414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11" cy="414368"/>
            </a:xfrm>
            <a:custGeom>
              <a:avLst/>
              <a:gdLst/>
              <a:ahLst/>
              <a:cxnLst/>
              <a:rect l="l" t="t" r="r" b="b"/>
              <a:pathLst>
                <a:path w="251011" h="414368">
                  <a:moveTo>
                    <a:pt x="0" y="0"/>
                  </a:moveTo>
                  <a:lnTo>
                    <a:pt x="251011" y="0"/>
                  </a:lnTo>
                  <a:lnTo>
                    <a:pt x="251011" y="414368"/>
                  </a:lnTo>
                  <a:lnTo>
                    <a:pt x="0" y="41436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1011" cy="44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4345" y="2377878"/>
            <a:ext cx="17202155" cy="685800"/>
            <a:chOff x="0" y="0"/>
            <a:chExt cx="4530609" cy="180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30609" cy="180622"/>
            </a:xfrm>
            <a:custGeom>
              <a:avLst/>
              <a:gdLst/>
              <a:ahLst/>
              <a:cxnLst/>
              <a:rect l="l" t="t" r="r" b="b"/>
              <a:pathLst>
                <a:path w="4530609" h="180622">
                  <a:moveTo>
                    <a:pt x="0" y="0"/>
                  </a:moveTo>
                  <a:lnTo>
                    <a:pt x="4530609" y="0"/>
                  </a:lnTo>
                  <a:lnTo>
                    <a:pt x="4530609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30609" cy="209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45" y="3178022"/>
            <a:ext cx="17202155" cy="584397"/>
            <a:chOff x="0" y="0"/>
            <a:chExt cx="4530609" cy="1539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30609" cy="153915"/>
            </a:xfrm>
            <a:custGeom>
              <a:avLst/>
              <a:gdLst/>
              <a:ahLst/>
              <a:cxnLst/>
              <a:rect l="l" t="t" r="r" b="b"/>
              <a:pathLst>
                <a:path w="4530609" h="153915">
                  <a:moveTo>
                    <a:pt x="0" y="0"/>
                  </a:moveTo>
                  <a:lnTo>
                    <a:pt x="4530609" y="0"/>
                  </a:lnTo>
                  <a:lnTo>
                    <a:pt x="4530609" y="153915"/>
                  </a:lnTo>
                  <a:lnTo>
                    <a:pt x="0" y="153915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30609" cy="182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4345" y="4671775"/>
            <a:ext cx="4413103" cy="3150525"/>
          </a:xfrm>
          <a:custGeom>
            <a:avLst/>
            <a:gdLst/>
            <a:ahLst/>
            <a:cxnLst/>
            <a:rect l="l" t="t" r="r" b="b"/>
            <a:pathLst>
              <a:path w="4413103" h="3150525">
                <a:moveTo>
                  <a:pt x="0" y="0"/>
                </a:moveTo>
                <a:lnTo>
                  <a:pt x="4413104" y="0"/>
                </a:lnTo>
                <a:lnTo>
                  <a:pt x="4413104" y="3150525"/>
                </a:lnTo>
                <a:lnTo>
                  <a:pt x="0" y="315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7" r="-13457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88" y="3841707"/>
            <a:ext cx="4953174" cy="4617594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9862439" y="4076743"/>
            <a:ext cx="0" cy="4160461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4455793" y="4038643"/>
            <a:ext cx="518832" cy="51883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71503" y="8432560"/>
            <a:ext cx="3975495" cy="514686"/>
            <a:chOff x="0" y="0"/>
            <a:chExt cx="1047044" cy="1355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7044" cy="135555"/>
            </a:xfrm>
            <a:custGeom>
              <a:avLst/>
              <a:gdLst/>
              <a:ahLst/>
              <a:cxnLst/>
              <a:rect l="l" t="t" r="r" b="b"/>
              <a:pathLst>
                <a:path w="1047044" h="135555">
                  <a:moveTo>
                    <a:pt x="0" y="0"/>
                  </a:moveTo>
                  <a:lnTo>
                    <a:pt x="1047044" y="0"/>
                  </a:lnTo>
                  <a:lnTo>
                    <a:pt x="1047044" y="135555"/>
                  </a:lnTo>
                  <a:lnTo>
                    <a:pt x="0" y="135555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47044" cy="16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46055" y="8409749"/>
            <a:ext cx="514686" cy="51468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-438711" y="10039350"/>
            <a:ext cx="21820547" cy="0"/>
          </a:xfrm>
          <a:prstGeom prst="line">
            <a:avLst/>
          </a:prstGeom>
          <a:ln w="95250" cap="rnd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24" name="Group 24"/>
          <p:cNvGrpSpPr/>
          <p:nvPr/>
        </p:nvGrpSpPr>
        <p:grpSpPr>
          <a:xfrm>
            <a:off x="8845847" y="729503"/>
            <a:ext cx="1169848" cy="1169848"/>
            <a:chOff x="0" y="0"/>
            <a:chExt cx="1559798" cy="155979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59798" cy="155979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79995" y="327333"/>
              <a:ext cx="799808" cy="905132"/>
            </a:xfrm>
            <a:custGeom>
              <a:avLst/>
              <a:gdLst/>
              <a:ahLst/>
              <a:cxnLst/>
              <a:rect l="l" t="t" r="r" b="b"/>
              <a:pathLst>
                <a:path w="799808" h="905132">
                  <a:moveTo>
                    <a:pt x="0" y="0"/>
                  </a:moveTo>
                  <a:lnTo>
                    <a:pt x="799808" y="0"/>
                  </a:lnTo>
                  <a:lnTo>
                    <a:pt x="799808" y="905132"/>
                  </a:lnTo>
                  <a:lnTo>
                    <a:pt x="0" y="90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35375" y="1124511"/>
            <a:ext cx="8086647" cy="74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Disconnect with Target Segment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5375" y="662828"/>
            <a:ext cx="8086647" cy="54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5375" y="2499762"/>
            <a:ext cx="16833475" cy="36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Despite being an ULCC, there is low brand awareness within our own target markets, particularly Gen Z travelers and residents of the GTA.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52575" y="3292322"/>
            <a:ext cx="15468600" cy="34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Cause:  </a:t>
            </a:r>
            <a:r>
              <a:rPr lang="en-US" sz="18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Limited alignment and personalization with the target segment’s travel preferences and behaviors.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8438" y="4038643"/>
            <a:ext cx="2886708" cy="39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Gen-Z Travel Trend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63682" y="3892444"/>
            <a:ext cx="1952997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Reasons to Travel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36972" y="8537522"/>
            <a:ext cx="4606417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campaign curated to Gen-Z.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8506735"/>
            <a:ext cx="2886708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Missing Actions from Flair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236972" y="9561214"/>
            <a:ext cx="92943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E25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89386" y="9561214"/>
            <a:ext cx="195095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87787" y="9561214"/>
            <a:ext cx="1763241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E253F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069" y="4444873"/>
            <a:ext cx="3022202" cy="231064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0779" y="4222350"/>
            <a:ext cx="2266226" cy="2755691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269" y="4436446"/>
            <a:ext cx="3123319" cy="2327497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0582777" y="8409749"/>
            <a:ext cx="5468021" cy="519710"/>
            <a:chOff x="0" y="0"/>
            <a:chExt cx="1440137" cy="13687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40137" cy="136878"/>
            </a:xfrm>
            <a:custGeom>
              <a:avLst/>
              <a:gdLst/>
              <a:ahLst/>
              <a:cxnLst/>
              <a:rect l="l" t="t" r="r" b="b"/>
              <a:pathLst>
                <a:path w="1440137" h="136878">
                  <a:moveTo>
                    <a:pt x="0" y="0"/>
                  </a:moveTo>
                  <a:lnTo>
                    <a:pt x="1440137" y="0"/>
                  </a:lnTo>
                  <a:lnTo>
                    <a:pt x="1440137" y="136878"/>
                  </a:lnTo>
                  <a:lnTo>
                    <a:pt x="0" y="136878"/>
                  </a:lnTo>
                  <a:close/>
                </a:path>
              </a:pathLst>
            </a:custGeom>
            <a:solidFill>
              <a:srgbClr val="8EF08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1440137" cy="165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232684" y="3916705"/>
            <a:ext cx="254654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of Social Media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473730" y="6798942"/>
            <a:ext cx="1792509" cy="40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tech to save on travel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924915" y="6871144"/>
            <a:ext cx="1792509" cy="40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TikTok as primary source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080420" y="6871144"/>
            <a:ext cx="1940755" cy="40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Follow a traveler influencer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625721" y="8514711"/>
            <a:ext cx="5358172" cy="29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Lacking social media reliability and connection.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6433526" y="8722446"/>
            <a:ext cx="453838" cy="453838"/>
            <a:chOff x="0" y="0"/>
            <a:chExt cx="605118" cy="605118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605118" cy="605118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>
              <a:off x="112055" y="127642"/>
              <a:ext cx="381007" cy="349833"/>
            </a:xfrm>
            <a:custGeom>
              <a:avLst/>
              <a:gdLst/>
              <a:ahLst/>
              <a:cxnLst/>
              <a:rect l="l" t="t" r="r" b="b"/>
              <a:pathLst>
                <a:path w="381007" h="349833">
                  <a:moveTo>
                    <a:pt x="0" y="0"/>
                  </a:moveTo>
                  <a:lnTo>
                    <a:pt x="381007" y="0"/>
                  </a:lnTo>
                  <a:lnTo>
                    <a:pt x="381007" y="349834"/>
                  </a:lnTo>
                  <a:lnTo>
                    <a:pt x="0" y="349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6433526" y="7955911"/>
            <a:ext cx="453838" cy="453838"/>
            <a:chOff x="0" y="0"/>
            <a:chExt cx="605118" cy="605118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605118" cy="605118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F08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95279" y="209830"/>
              <a:ext cx="414560" cy="223862"/>
            </a:xfrm>
            <a:custGeom>
              <a:avLst/>
              <a:gdLst/>
              <a:ahLst/>
              <a:cxnLst/>
              <a:rect l="l" t="t" r="r" b="b"/>
              <a:pathLst>
                <a:path w="414560" h="223862">
                  <a:moveTo>
                    <a:pt x="0" y="0"/>
                  </a:moveTo>
                  <a:lnTo>
                    <a:pt x="414560" y="0"/>
                  </a:lnTo>
                  <a:lnTo>
                    <a:pt x="414560" y="223862"/>
                  </a:lnTo>
                  <a:lnTo>
                    <a:pt x="0" y="223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1" name="AutoShape 61"/>
          <p:cNvSpPr/>
          <p:nvPr/>
        </p:nvSpPr>
        <p:spPr>
          <a:xfrm flipV="1">
            <a:off x="15964011" y="8182830"/>
            <a:ext cx="469515" cy="3604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2" name="AutoShape 62"/>
          <p:cNvSpPr/>
          <p:nvPr/>
        </p:nvSpPr>
        <p:spPr>
          <a:xfrm>
            <a:off x="15983892" y="8677579"/>
            <a:ext cx="449634" cy="271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1377</Words>
  <Application>Microsoft Office PowerPoint</Application>
  <PresentationFormat>Custom</PresentationFormat>
  <Paragraphs>393</Paragraphs>
  <Slides>35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Calibri</vt:lpstr>
      <vt:lpstr>Arial</vt:lpstr>
      <vt:lpstr>Helvetica World</vt:lpstr>
      <vt:lpstr>Helvetica World Bold</vt:lpstr>
      <vt:lpstr>Canva Sans</vt:lpstr>
      <vt:lpstr>Canva Sans Bold Italics</vt:lpstr>
      <vt:lpstr>Helvetica World Italics</vt:lpstr>
      <vt:lpstr>Canva Sans Bold</vt:lpstr>
      <vt:lpstr>Canva Sans Italics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NSCC 2025: Flair Airlines</dc:title>
  <cp:lastModifiedBy>Rick Yang</cp:lastModifiedBy>
  <cp:revision>2</cp:revision>
  <dcterms:created xsi:type="dcterms:W3CDTF">2006-08-16T00:00:00Z</dcterms:created>
  <dcterms:modified xsi:type="dcterms:W3CDTF">2026-02-17T18:42:14Z</dcterms:modified>
  <dc:identifier>DAG2SZ-HO0M</dc:identifier>
</cp:coreProperties>
</file>